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3" r:id="rId1"/>
  </p:sldMasterIdLst>
  <p:notesMasterIdLst>
    <p:notesMasterId r:id="rId10"/>
  </p:notesMasterIdLst>
  <p:sldIdLst>
    <p:sldId id="256" r:id="rId2"/>
    <p:sldId id="263" r:id="rId3"/>
    <p:sldId id="274" r:id="rId4"/>
    <p:sldId id="276" r:id="rId5"/>
    <p:sldId id="278" r:id="rId6"/>
    <p:sldId id="277" r:id="rId7"/>
    <p:sldId id="279" r:id="rId8"/>
    <p:sldId id="280" r:id="rId9"/>
  </p:sldIdLst>
  <p:sldSz cx="10691813" cy="7559675"/>
  <p:notesSz cx="7559675" cy="10691813"/>
  <p:embeddedFontLst>
    <p:embeddedFont>
      <p:font typeface="IBM Plex Sans" panose="020B0503050203000203" pitchFamily="34" charset="0"/>
      <p:regular r:id="rId11"/>
      <p:bold r:id="rId12"/>
      <p:italic r:id="rId13"/>
      <p:boldItalic r:id="rId14"/>
    </p:embeddedFont>
    <p:embeddedFont>
      <p:font typeface="IBM Plex Sans Condensed" panose="020B0503050203000203" pitchFamily="34" charset="0"/>
      <p:regular r:id="rId15"/>
      <p:bold r:id="rId16"/>
      <p:italic r:id="rId17"/>
      <p:boldItalic r:id="rId18"/>
    </p:embeddedFont>
    <p:embeddedFont>
      <p:font typeface="IBM Plex Sans Medium" panose="020B0503050203000203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925" userDrawn="1">
          <p15:clr>
            <a:srgbClr val="9AA0A6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B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2920CD3-0690-43B5-BF27-7E1FC105841D}">
  <a:tblStyle styleId="{32920CD3-0690-43B5-BF27-7E1FC105841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5"/>
    <p:restoredTop sz="94790"/>
  </p:normalViewPr>
  <p:slideViewPr>
    <p:cSldViewPr snapToGrid="0">
      <p:cViewPr varScale="1">
        <p:scale>
          <a:sx n="99" d="100"/>
          <a:sy n="99" d="100"/>
        </p:scale>
        <p:origin x="1440" y="176"/>
      </p:cViewPr>
      <p:guideLst>
        <p:guide orient="horz" pos="2925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90957" y="685800"/>
            <a:ext cx="4476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1fdf5accfc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" name="Google Shape;31;g1fdf5accfc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fdf5accfc5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g1fdf5accfc5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fdf5accfc5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g1fdf5accfc5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04621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1157020168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6" name="Google Shape;36;g1157020168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69610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1fb2eeefe2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5" name="Google Shape;45;g1fb2eeefe2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02021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1fb2eeefe2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5" name="Google Shape;45;g1fb2eeefe2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00381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fdf5accfc5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g1fdf5accfc5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83524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title"/>
          </p:nvPr>
        </p:nvSpPr>
        <p:spPr>
          <a:xfrm>
            <a:off x="419801" y="2152502"/>
            <a:ext cx="9852300" cy="10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IBM Plex Sans"/>
              <a:buNone/>
              <a:defRPr sz="7800" b="1"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48150" y="249251"/>
            <a:ext cx="1232500" cy="3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 2">
  <p:cSld name="7_Custom Layout_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430227" y="525001"/>
            <a:ext cx="83256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  <a:defRPr sz="2700"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body" idx="1"/>
          </p:nvPr>
        </p:nvSpPr>
        <p:spPr>
          <a:xfrm>
            <a:off x="419812" y="3003003"/>
            <a:ext cx="4863000" cy="40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Font typeface="IBM Plex Sans Medium"/>
              <a:buNone/>
              <a:defRPr>
                <a:latin typeface="IBM Plex Sans Medium"/>
                <a:ea typeface="IBM Plex Sans Medium"/>
                <a:cs typeface="IBM Plex Sans Medium"/>
                <a:sym typeface="IBM Plex Sans Medium"/>
              </a:defRPr>
            </a:lvl1pPr>
            <a:lvl2pPr marL="914400" lvl="1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Char char="◦"/>
              <a:defRPr sz="1200"/>
            </a:lvl2pPr>
            <a:lvl3pPr marL="1371600" lvl="2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marL="1828800" lvl="3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4pPr>
            <a:lvl5pPr marL="2286000" lvl="4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5pPr>
            <a:lvl6pPr marL="2743200" lvl="5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marL="3200400" lvl="6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marL="3657600" lvl="7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marL="4114800" lvl="8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2"/>
          </p:nvPr>
        </p:nvSpPr>
        <p:spPr>
          <a:xfrm>
            <a:off x="411231" y="1764000"/>
            <a:ext cx="4863000" cy="8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500"/>
              <a:buNone/>
              <a:defRPr sz="1500" b="1" i="1"/>
            </a:lvl1pPr>
            <a:lvl2pPr lvl="1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pic>
        <p:nvPicPr>
          <p:cNvPr id="15" name="Google Shape;1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48150" y="249251"/>
            <a:ext cx="1232500" cy="3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30227" y="525001"/>
            <a:ext cx="83256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  <a:defRPr sz="2700"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9812" y="3003003"/>
            <a:ext cx="4863000" cy="40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1pPr>
            <a:lvl2pPr marL="914400" lvl="1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Char char="◦"/>
              <a:defRPr/>
            </a:lvl2pPr>
            <a:lvl3pPr marL="1371600" lvl="2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6pPr>
            <a:lvl7pPr marL="3200400" lvl="6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7pPr>
            <a:lvl8pPr marL="3657600" lvl="7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8pPr>
            <a:lvl9pPr marL="4114800" lvl="8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ubTitle" idx="2"/>
          </p:nvPr>
        </p:nvSpPr>
        <p:spPr>
          <a:xfrm>
            <a:off x="411231" y="1764000"/>
            <a:ext cx="4863000" cy="8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500"/>
              <a:buNone/>
              <a:defRPr sz="1500" b="1" i="1"/>
            </a:lvl1pPr>
            <a:lvl2pPr lvl="1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pic>
        <p:nvPicPr>
          <p:cNvPr id="20" name="Google Shape;2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48150" y="249251"/>
            <a:ext cx="1232500" cy="3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 1">
  <p:cSld name="7_Custom Layout_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30227" y="525001"/>
            <a:ext cx="83256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  <a:defRPr sz="2700"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19812" y="3003000"/>
            <a:ext cx="4863000" cy="40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rgbClr val="5D5CFF"/>
              </a:buClr>
              <a:buSzPts val="1200"/>
              <a:buNone/>
              <a:defRPr>
                <a:solidFill>
                  <a:srgbClr val="5D5CFF"/>
                </a:solidFill>
              </a:defRPr>
            </a:lvl1pPr>
            <a:lvl2pPr marL="914400" lvl="1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rgbClr val="5D5CFF"/>
              </a:buClr>
              <a:buSzPts val="1200"/>
              <a:buChar char="◦"/>
              <a:defRPr>
                <a:solidFill>
                  <a:srgbClr val="5D5CFF"/>
                </a:solidFill>
              </a:defRPr>
            </a:lvl2pPr>
            <a:lvl3pPr marL="1371600" lvl="2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rgbClr val="5D5CFF"/>
              </a:buClr>
              <a:buSzPts val="1200"/>
              <a:buChar char="•"/>
              <a:defRPr>
                <a:solidFill>
                  <a:srgbClr val="5D5CFF"/>
                </a:solidFill>
              </a:defRPr>
            </a:lvl3pPr>
            <a:lvl4pPr marL="1828800" lvl="3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rgbClr val="5D5CFF"/>
              </a:buClr>
              <a:buSzPts val="1200"/>
              <a:buChar char="•"/>
              <a:defRPr>
                <a:solidFill>
                  <a:srgbClr val="5D5CFF"/>
                </a:solidFill>
              </a:defRPr>
            </a:lvl4pPr>
            <a:lvl5pPr marL="2286000" lvl="4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rgbClr val="5D5CFF"/>
              </a:buClr>
              <a:buSzPts val="1200"/>
              <a:buChar char="•"/>
              <a:defRPr>
                <a:solidFill>
                  <a:srgbClr val="5D5CFF"/>
                </a:solidFill>
              </a:defRPr>
            </a:lvl5pPr>
            <a:lvl6pPr marL="2743200" lvl="5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rgbClr val="5D5CFF"/>
              </a:buClr>
              <a:buSzPts val="1200"/>
              <a:buChar char="•"/>
              <a:defRPr>
                <a:solidFill>
                  <a:srgbClr val="5D5CFF"/>
                </a:solidFill>
              </a:defRPr>
            </a:lvl6pPr>
            <a:lvl7pPr marL="3200400" lvl="6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rgbClr val="5D5CFF"/>
              </a:buClr>
              <a:buSzPts val="1200"/>
              <a:buChar char="•"/>
              <a:defRPr>
                <a:solidFill>
                  <a:srgbClr val="5D5CFF"/>
                </a:solidFill>
              </a:defRPr>
            </a:lvl7pPr>
            <a:lvl8pPr marL="3657600" lvl="7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rgbClr val="5D5CFF"/>
              </a:buClr>
              <a:buSzPts val="1200"/>
              <a:buChar char="•"/>
              <a:defRPr>
                <a:solidFill>
                  <a:srgbClr val="5D5CFF"/>
                </a:solidFill>
              </a:defRPr>
            </a:lvl8pPr>
            <a:lvl9pPr marL="4114800" lvl="8" indent="-30480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rgbClr val="5D5CFF"/>
              </a:buClr>
              <a:buSzPts val="1200"/>
              <a:buChar char="•"/>
              <a:defRPr>
                <a:solidFill>
                  <a:srgbClr val="5D5CFF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2"/>
          </p:nvPr>
        </p:nvSpPr>
        <p:spPr>
          <a:xfrm>
            <a:off x="411231" y="1764000"/>
            <a:ext cx="4863000" cy="8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rgbClr val="5D5CFF"/>
              </a:buClr>
              <a:buSzPts val="1500"/>
              <a:buNone/>
              <a:defRPr sz="1500" b="1" i="1">
                <a:solidFill>
                  <a:srgbClr val="5D5CFF"/>
                </a:solidFill>
              </a:defRPr>
            </a:lvl1pPr>
            <a:lvl2pPr lvl="1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pic>
        <p:nvPicPr>
          <p:cNvPr id="25" name="Google Shape;2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48150" y="249251"/>
            <a:ext cx="1232500" cy="3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Layout Short Header">
  <p:cSld name="Standard Layout Short 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420443" y="522522"/>
            <a:ext cx="9851100" cy="10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pic>
        <p:nvPicPr>
          <p:cNvPr id="28" name="Google Shape;28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48150" y="249251"/>
            <a:ext cx="1232500" cy="3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30228" y="525003"/>
            <a:ext cx="9841200" cy="7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  <a:defRPr sz="27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20432" y="3003000"/>
            <a:ext cx="4863000" cy="35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marR="0" lvl="1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"/>
              <a:buChar char="◦"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L="1371600" marR="0" lvl="2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Char char="•"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L="1828800" marR="0" lvl="3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Char char="•"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L="2286000" marR="0" lvl="4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Char char="•"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L="2743200" marR="0" lvl="5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Char char="•"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marL="3200400" marR="0" lvl="6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Char char="•"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marL="3657600" marR="0" lvl="7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Char char="•"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marL="4114800" marR="0" lvl="8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Char char="•"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1">
          <p15:clr>
            <a:srgbClr val="F26B43"/>
          </p15:clr>
        </p15:guide>
        <p15:guide id="2" orient="horz" pos="4431">
          <p15:clr>
            <a:srgbClr val="F26B43"/>
          </p15:clr>
        </p15:guide>
        <p15:guide id="3" pos="259">
          <p15:clr>
            <a:srgbClr val="F26B43"/>
          </p15:clr>
        </p15:guide>
        <p15:guide id="4" pos="6476">
          <p15:clr>
            <a:srgbClr val="F26B43"/>
          </p15:clr>
        </p15:guide>
        <p15:guide id="5" orient="horz" pos="1111">
          <p15:clr>
            <a:srgbClr val="F26B43"/>
          </p15:clr>
        </p15:guide>
        <p15:guide id="6" pos="703">
          <p15:clr>
            <a:srgbClr val="F26B43"/>
          </p15:clr>
        </p15:guide>
        <p15:guide id="7" pos="801">
          <p15:clr>
            <a:srgbClr val="F26B43"/>
          </p15:clr>
        </p15:guide>
        <p15:guide id="8" pos="1220">
          <p15:clr>
            <a:srgbClr val="F26B43"/>
          </p15:clr>
        </p15:guide>
        <p15:guide id="9" pos="1319">
          <p15:clr>
            <a:srgbClr val="F26B43"/>
          </p15:clr>
        </p15:guide>
        <p15:guide id="10" pos="1737">
          <p15:clr>
            <a:srgbClr val="F26B43"/>
          </p15:clr>
        </p15:guide>
        <p15:guide id="11" pos="1837">
          <p15:clr>
            <a:srgbClr val="F26B43"/>
          </p15:clr>
        </p15:guide>
        <p15:guide id="12" pos="2274">
          <p15:clr>
            <a:srgbClr val="F26B43"/>
          </p15:clr>
        </p15:guide>
        <p15:guide id="13" pos="2372">
          <p15:clr>
            <a:srgbClr val="F26B43"/>
          </p15:clr>
        </p15:guide>
        <p15:guide id="14" pos="2791">
          <p15:clr>
            <a:srgbClr val="F26B43"/>
          </p15:clr>
        </p15:guide>
        <p15:guide id="15" pos="2890">
          <p15:clr>
            <a:srgbClr val="F26B43"/>
          </p15:clr>
        </p15:guide>
        <p15:guide id="16" pos="3327">
          <p15:clr>
            <a:srgbClr val="F26B43"/>
          </p15:clr>
        </p15:guide>
        <p15:guide id="17" pos="3427">
          <p15:clr>
            <a:srgbClr val="F26B43"/>
          </p15:clr>
        </p15:guide>
        <p15:guide id="18" pos="3845">
          <p15:clr>
            <a:srgbClr val="F26B43"/>
          </p15:clr>
        </p15:guide>
        <p15:guide id="19" pos="3944">
          <p15:clr>
            <a:srgbClr val="F26B43"/>
          </p15:clr>
        </p15:guide>
        <p15:guide id="20" pos="4363">
          <p15:clr>
            <a:srgbClr val="F26B43"/>
          </p15:clr>
        </p15:guide>
        <p15:guide id="21" pos="4461">
          <p15:clr>
            <a:srgbClr val="F26B43"/>
          </p15:clr>
        </p15:guide>
        <p15:guide id="22" pos="4898">
          <p15:clr>
            <a:srgbClr val="F26B43"/>
          </p15:clr>
        </p15:guide>
        <p15:guide id="23" pos="4998">
          <p15:clr>
            <a:srgbClr val="F26B43"/>
          </p15:clr>
        </p15:guide>
        <p15:guide id="24" pos="5416">
          <p15:clr>
            <a:srgbClr val="F26B43"/>
          </p15:clr>
        </p15:guide>
        <p15:guide id="25" pos="5515">
          <p15:clr>
            <a:srgbClr val="F26B43"/>
          </p15:clr>
        </p15:guide>
        <p15:guide id="26" pos="5953">
          <p15:clr>
            <a:srgbClr val="F26B43"/>
          </p15:clr>
        </p15:guide>
        <p15:guide id="27" pos="6052">
          <p15:clr>
            <a:srgbClr val="F26B43"/>
          </p15:clr>
        </p15:guide>
        <p15:guide id="28" orient="horz" pos="189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aihr.com/business/?utm_source=resource&amp;utm_medium=resource&amp;utm_campaign=templates&amp;utm_content=templates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EF8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419850" y="2974799"/>
            <a:ext cx="9852300" cy="161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+mj-lt"/>
              </a:rPr>
              <a:t>CEO Succession Planning</a:t>
            </a:r>
            <a:endParaRPr lang="en-US" sz="6000" dirty="0">
              <a:solidFill>
                <a:srgbClr val="30206B"/>
              </a:solidFill>
              <a:latin typeface="+mj-lt"/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dirty="0">
                <a:solidFill>
                  <a:srgbClr val="30206B"/>
                </a:solidFill>
                <a:latin typeface="+mj-lt"/>
              </a:rPr>
              <a:t>Template</a:t>
            </a:r>
            <a:endParaRPr lang="en-US" sz="6000" dirty="0">
              <a:solidFill>
                <a:srgbClr val="30206B"/>
              </a:solidFill>
              <a:latin typeface="+mj-lt"/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500" dirty="0">
              <a:solidFill>
                <a:srgbClr val="30206B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425075" y="525475"/>
            <a:ext cx="8325600" cy="4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</a:pPr>
            <a:r>
              <a:rPr lang="en-US" sz="2600" b="1" dirty="0">
                <a:latin typeface="+mj-lt"/>
              </a:rPr>
              <a:t>Overview of Operations </a:t>
            </a:r>
            <a:r>
              <a:rPr lang="en-US" b="1" dirty="0">
                <a:latin typeface="+mj-lt"/>
              </a:rPr>
              <a:t>(Next 3-5 years)</a:t>
            </a:r>
            <a:endParaRPr sz="1700" i="1" dirty="0">
              <a:solidFill>
                <a:schemeClr val="dk2"/>
              </a:solidFill>
              <a:latin typeface="+mj-lt"/>
            </a:endParaRPr>
          </a:p>
        </p:txBody>
      </p:sp>
      <p:sp>
        <p:nvSpPr>
          <p:cNvPr id="94" name="Google Shape;94;p14"/>
          <p:cNvSpPr/>
          <p:nvPr/>
        </p:nvSpPr>
        <p:spPr>
          <a:xfrm>
            <a:off x="418050" y="2755900"/>
            <a:ext cx="9855900" cy="4279200"/>
          </a:xfrm>
          <a:prstGeom prst="roundRect">
            <a:avLst>
              <a:gd name="adj" fmla="val 4629"/>
            </a:avLst>
          </a:prstGeom>
          <a:solidFill>
            <a:srgbClr val="FFFFFF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7400" tIns="117400" rIns="117400" bIns="117400" anchor="t" anchorCtr="0">
            <a:no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dirty="0">
              <a:solidFill>
                <a:schemeClr val="dk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2"/>
          </p:nvPr>
        </p:nvSpPr>
        <p:spPr>
          <a:xfrm>
            <a:off x="411175" y="1144350"/>
            <a:ext cx="9855900" cy="2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dirty="0">
                <a:latin typeface="+mn-lt"/>
              </a:rPr>
              <a:t>[Provide a detailed analysis of the organization’s strategic objectives, expected challenges, and growth opportunities for the next three to five years. This section should cover: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latin typeface="+mn-lt"/>
              </a:rPr>
              <a:t>Market trends and competitive landscape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latin typeface="+mn-lt"/>
              </a:rPr>
              <a:t>Financial goals and performance expectations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latin typeface="+mn-lt"/>
              </a:rPr>
              <a:t>Key strategic initiatives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latin typeface="+mn-lt"/>
              </a:rPr>
              <a:t>Potential risks and mitigation strategies.]</a:t>
            </a:r>
            <a:endParaRPr sz="1200" b="0" i="0" dirty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425074" y="525475"/>
            <a:ext cx="8604626" cy="4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</a:pPr>
            <a:r>
              <a:rPr lang="en-US" sz="2600" b="1" dirty="0">
                <a:latin typeface="+mj-lt"/>
              </a:rPr>
              <a:t>Criteria and Characteristics Needed for the Next CEO</a:t>
            </a:r>
            <a:endParaRPr lang="en-US" sz="2600" i="1" dirty="0">
              <a:solidFill>
                <a:schemeClr val="dk2"/>
              </a:solidFill>
              <a:latin typeface="+mj-lt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2"/>
          </p:nvPr>
        </p:nvSpPr>
        <p:spPr>
          <a:xfrm>
            <a:off x="411175" y="1144350"/>
            <a:ext cx="9855900" cy="2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dirty="0">
                <a:latin typeface="+mn-lt"/>
              </a:rPr>
              <a:t>[Define the criteria for selecting the next CEO based on the organization's priorities, current and future challenges, and strategic goals.]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0E26598-12DD-158A-DDC7-CB37A26B61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336993"/>
              </p:ext>
            </p:extLst>
          </p:nvPr>
        </p:nvGraphicFramePr>
        <p:xfrm>
          <a:off x="425074" y="1614355"/>
          <a:ext cx="9688511" cy="5060250"/>
        </p:xfrm>
        <a:graphic>
          <a:graphicData uri="http://schemas.openxmlformats.org/drawingml/2006/table">
            <a:tbl>
              <a:tblPr>
                <a:noFill/>
                <a:tableStyleId>{32920CD3-0690-43B5-BF27-7E1FC105841D}</a:tableStyleId>
              </a:tblPr>
              <a:tblGrid>
                <a:gridCol w="1871805">
                  <a:extLst>
                    <a:ext uri="{9D8B030D-6E8A-4147-A177-3AD203B41FA5}">
                      <a16:colId xmlns:a16="http://schemas.microsoft.com/office/drawing/2014/main" val="1409974357"/>
                    </a:ext>
                  </a:extLst>
                </a:gridCol>
                <a:gridCol w="2251759">
                  <a:extLst>
                    <a:ext uri="{9D8B030D-6E8A-4147-A177-3AD203B41FA5}">
                      <a16:colId xmlns:a16="http://schemas.microsoft.com/office/drawing/2014/main" val="3783546803"/>
                    </a:ext>
                  </a:extLst>
                </a:gridCol>
                <a:gridCol w="1882413">
                  <a:extLst>
                    <a:ext uri="{9D8B030D-6E8A-4147-A177-3AD203B41FA5}">
                      <a16:colId xmlns:a16="http://schemas.microsoft.com/office/drawing/2014/main" val="3611991244"/>
                    </a:ext>
                  </a:extLst>
                </a:gridCol>
                <a:gridCol w="1841267">
                  <a:extLst>
                    <a:ext uri="{9D8B030D-6E8A-4147-A177-3AD203B41FA5}">
                      <a16:colId xmlns:a16="http://schemas.microsoft.com/office/drawing/2014/main" val="2037237448"/>
                    </a:ext>
                  </a:extLst>
                </a:gridCol>
                <a:gridCol w="1841267">
                  <a:extLst>
                    <a:ext uri="{9D8B030D-6E8A-4147-A177-3AD203B41FA5}">
                      <a16:colId xmlns:a16="http://schemas.microsoft.com/office/drawing/2014/main" val="2658176542"/>
                    </a:ext>
                  </a:extLst>
                </a:gridCol>
              </a:tblGrid>
              <a:tr h="396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Industry experience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b="1" dirty="0" err="1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Functional</a:t>
                      </a: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/</a:t>
                      </a:r>
                      <a:r>
                        <a:rPr lang="nl-NL" b="1" dirty="0" err="1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educational</a:t>
                      </a:r>
                      <a:endParaRPr lang="nl-NL"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background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b="1" dirty="0" err="1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Areas</a:t>
                      </a: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 of </a:t>
                      </a:r>
                      <a:r>
                        <a:rPr lang="nl-NL" b="1" dirty="0" err="1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leadership</a:t>
                      </a: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 expertise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b="1" dirty="0" err="1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Career</a:t>
                      </a: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 </a:t>
                      </a:r>
                      <a:r>
                        <a:rPr lang="nl-NL" b="1" dirty="0" err="1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path</a:t>
                      </a: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 details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noProof="0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Personality</a:t>
                      </a: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 </a:t>
                      </a:r>
                      <a:r>
                        <a:rPr lang="nl-NL" b="1" dirty="0" err="1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traits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69334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Minimum 10 years of experience in the technology sector</a:t>
                      </a:r>
                      <a:endParaRPr sz="1200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Master’s degree in Business </a:t>
                      </a: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sym typeface="Arial"/>
                        </a:rPr>
                        <a:t>Administration (MBA), Finance, or related field</a:t>
                      </a:r>
                      <a:endParaRPr lang="en-US"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sym typeface="Arial"/>
                        </a:rPr>
                        <a:t>Innovation: Driving new product/service development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Progressive leadership roles in the industry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Visionary: Clear and compelling vision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803998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Experience in digital transformation and innovation</a:t>
                      </a:r>
                      <a:endParaRPr sz="1200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Expertise in operations and finance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Mergers and Acquisitions (M&amp;A): Leading M&amp;A activities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Leading a business unit, improving performance metrics, managing large teams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Adaptable: Comfortable with change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7884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[</a:t>
                      </a:r>
                      <a:r>
                        <a:rPr lang="nl-NL" sz="1200" b="0" i="0" u="none" strike="noStrike" cap="none" dirty="0" err="1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Insert</a:t>
                      </a:r>
                      <a:r>
                        <a:rPr lang="nl-NL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]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[</a:t>
                      </a:r>
                      <a:r>
                        <a:rPr lang="nl-NL" sz="1200" dirty="0" err="1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Insert</a:t>
                      </a:r>
                      <a:r>
                        <a:rPr lang="nl-NL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]</a:t>
                      </a: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[</a:t>
                      </a:r>
                      <a:r>
                        <a:rPr lang="nl-NL" sz="1200" dirty="0" err="1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Insert</a:t>
                      </a:r>
                      <a:r>
                        <a:rPr lang="nl-NL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]</a:t>
                      </a: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[</a:t>
                      </a:r>
                      <a:r>
                        <a:rPr lang="nl-NL" sz="1200" dirty="0" err="1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Insert</a:t>
                      </a:r>
                      <a:r>
                        <a:rPr lang="nl-NL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]</a:t>
                      </a: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Collaborative: Strong interpersonal skills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4554586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622589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6167661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950714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0924203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092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3247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425075" y="525475"/>
            <a:ext cx="83256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</a:pPr>
            <a:r>
              <a:rPr lang="en-US" sz="2800" b="1" dirty="0">
                <a:latin typeface="+mj-lt"/>
              </a:rPr>
              <a:t>Next CEO Profile</a:t>
            </a:r>
            <a:br>
              <a:rPr lang="en-US" sz="2800" b="1" dirty="0">
                <a:latin typeface="+mj-lt"/>
              </a:rPr>
            </a:br>
            <a:endParaRPr lang="en-US" sz="1700" i="1" dirty="0">
              <a:solidFill>
                <a:schemeClr val="dk2"/>
              </a:solidFill>
              <a:latin typeface="+mj-lt"/>
            </a:endParaRPr>
          </a:p>
        </p:txBody>
      </p:sp>
      <p:sp>
        <p:nvSpPr>
          <p:cNvPr id="41" name="Google Shape;41;p8"/>
          <p:cNvSpPr txBox="1">
            <a:spLocks noGrp="1"/>
          </p:cNvSpPr>
          <p:nvPr>
            <p:ph type="subTitle" idx="2"/>
          </p:nvPr>
        </p:nvSpPr>
        <p:spPr>
          <a:xfrm>
            <a:off x="411175" y="3801073"/>
            <a:ext cx="4628700" cy="2983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100"/>
              </a:spcBef>
              <a:spcAft>
                <a:spcPts val="0"/>
              </a:spcAft>
              <a:buSzPts val="1200"/>
              <a:buNone/>
            </a:pPr>
            <a:endParaRPr lang="nl-NL" sz="1400" i="0" dirty="0"/>
          </a:p>
          <a:p>
            <a:pPr marL="0" lvl="0" indent="0" algn="l" rtl="0">
              <a:spcBef>
                <a:spcPts val="1100"/>
              </a:spcBef>
              <a:spcAft>
                <a:spcPts val="0"/>
              </a:spcAft>
              <a:buSzPts val="1200"/>
              <a:buNone/>
            </a:pPr>
            <a:r>
              <a:rPr lang="nl-NL" sz="1400" i="0" dirty="0">
                <a:latin typeface="+mn-lt"/>
              </a:rPr>
              <a:t>Basic information</a:t>
            </a:r>
            <a:endParaRPr sz="1400" i="0" dirty="0"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dirty="0">
                <a:latin typeface="+mn-lt"/>
              </a:rPr>
              <a:t>[Specify the required experience within the industry or related fields.]</a:t>
            </a:r>
            <a:endParaRPr sz="1200" b="0" i="0" dirty="0">
              <a:latin typeface="+mn-lt"/>
            </a:endParaRP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en-US" sz="1300" i="0" dirty="0">
                <a:latin typeface="+mn-lt"/>
              </a:rPr>
              <a:t>Name:</a:t>
            </a:r>
            <a:r>
              <a:rPr lang="en-US" sz="1300" b="0" i="0" dirty="0">
                <a:latin typeface="+mn-lt"/>
              </a:rPr>
              <a:t> </a:t>
            </a:r>
            <a:r>
              <a:rPr lang="en-US" sz="1300" b="0" i="0" dirty="0">
                <a:solidFill>
                  <a:schemeClr val="accent2"/>
                </a:solidFill>
                <a:latin typeface="+mn-lt"/>
              </a:rPr>
              <a:t>[Insert]</a:t>
            </a:r>
            <a:endParaRPr lang="en-US" sz="1300" b="0" i="0" dirty="0">
              <a:latin typeface="+mn-lt"/>
            </a:endParaRP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en-US" sz="1300" i="0" dirty="0">
                <a:latin typeface="+mn-lt"/>
              </a:rPr>
              <a:t>Age &amp; Gender:</a:t>
            </a:r>
            <a:r>
              <a:rPr lang="en-US" sz="1300" b="0" i="0" dirty="0">
                <a:latin typeface="+mn-lt"/>
              </a:rPr>
              <a:t> </a:t>
            </a:r>
            <a:r>
              <a:rPr lang="en-US" sz="1300" b="0" i="0" dirty="0">
                <a:solidFill>
                  <a:schemeClr val="accent2"/>
                </a:solidFill>
                <a:latin typeface="+mn-lt"/>
              </a:rPr>
              <a:t>[Insert]</a:t>
            </a: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en-US" sz="1300" i="0" dirty="0">
                <a:latin typeface="+mn-lt"/>
              </a:rPr>
              <a:t>Role/Position:</a:t>
            </a:r>
            <a:r>
              <a:rPr lang="en-US" sz="1300" b="0" i="0" dirty="0">
                <a:latin typeface="+mn-lt"/>
              </a:rPr>
              <a:t> </a:t>
            </a:r>
            <a:r>
              <a:rPr lang="en-US" sz="1300" b="0" i="0" dirty="0">
                <a:solidFill>
                  <a:schemeClr val="accent2"/>
                </a:solidFill>
                <a:latin typeface="+mn-lt"/>
              </a:rPr>
              <a:t>CEO</a:t>
            </a: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nl-NL" sz="1300" i="0" dirty="0" err="1">
                <a:latin typeface="+mn-lt"/>
              </a:rPr>
              <a:t>Years</a:t>
            </a:r>
            <a:r>
              <a:rPr lang="nl-NL" sz="1300" i="0" dirty="0">
                <a:latin typeface="+mn-lt"/>
              </a:rPr>
              <a:t> of </a:t>
            </a:r>
            <a:r>
              <a:rPr lang="nl-NL" sz="1300" i="0" dirty="0" err="1">
                <a:latin typeface="+mn-lt"/>
              </a:rPr>
              <a:t>experience</a:t>
            </a:r>
            <a:r>
              <a:rPr lang="nl-NL" sz="1300" i="0" dirty="0">
                <a:latin typeface="+mn-lt"/>
              </a:rPr>
              <a:t>: </a:t>
            </a:r>
            <a:r>
              <a:rPr lang="nl-NL" sz="1300" b="0" i="0" dirty="0">
                <a:solidFill>
                  <a:schemeClr val="accent2"/>
                </a:solidFill>
                <a:latin typeface="+mn-lt"/>
              </a:rPr>
              <a:t>[</a:t>
            </a:r>
            <a:r>
              <a:rPr lang="nl-NL" sz="1300" b="0" i="0" dirty="0" err="1">
                <a:solidFill>
                  <a:schemeClr val="accent2"/>
                </a:solidFill>
                <a:latin typeface="+mn-lt"/>
              </a:rPr>
              <a:t>Insert</a:t>
            </a:r>
            <a:r>
              <a:rPr lang="nl-NL" sz="1300" b="0" i="0" dirty="0">
                <a:solidFill>
                  <a:schemeClr val="accent2"/>
                </a:solidFill>
                <a:latin typeface="+mn-lt"/>
              </a:rPr>
              <a:t>]</a:t>
            </a:r>
            <a:endParaRPr sz="1300" b="0" i="0" dirty="0">
              <a:solidFill>
                <a:schemeClr val="accent2"/>
              </a:solidFill>
              <a:latin typeface="+mn-lt"/>
            </a:endParaRP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en-US" sz="1300" i="0" dirty="0">
                <a:latin typeface="+mn-lt"/>
              </a:rPr>
              <a:t>Education level:</a:t>
            </a:r>
            <a:r>
              <a:rPr lang="en-US" sz="1300" b="0" i="0" dirty="0">
                <a:latin typeface="+mn-lt"/>
              </a:rPr>
              <a:t> </a:t>
            </a:r>
            <a:r>
              <a:rPr lang="en-US" sz="1300" b="0" i="0" dirty="0">
                <a:solidFill>
                  <a:schemeClr val="accent2"/>
                </a:solidFill>
                <a:latin typeface="+mn-lt"/>
              </a:rPr>
              <a:t>[Insert]</a:t>
            </a:r>
            <a:endParaRPr sz="1200" b="0" i="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2" name="Google Shape;42;p8"/>
          <p:cNvSpPr txBox="1">
            <a:spLocks noGrp="1"/>
          </p:cNvSpPr>
          <p:nvPr>
            <p:ph type="subTitle" idx="2"/>
          </p:nvPr>
        </p:nvSpPr>
        <p:spPr>
          <a:xfrm>
            <a:off x="5339125" y="2355750"/>
            <a:ext cx="4840200" cy="43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1400" i="0" dirty="0">
                <a:latin typeface="+mn-lt"/>
              </a:rPr>
              <a:t>Areas of leadership and expertise:</a:t>
            </a: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1200" b="0" i="0" dirty="0">
                <a:latin typeface="+mn-lt"/>
              </a:rPr>
              <a:t>[Identify critical leadership skills such as fundraising, mergers and acquisitions (M&amp;A), innovation, etc.]</a:t>
            </a: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en-US" sz="1300" b="0" i="0" dirty="0">
                <a:solidFill>
                  <a:schemeClr val="accent2"/>
                </a:solidFill>
                <a:latin typeface="+mn-lt"/>
              </a:rPr>
              <a:t>[Insert]</a:t>
            </a:r>
            <a:endParaRPr lang="en-US" sz="1300" b="0" i="0" dirty="0">
              <a:latin typeface="+mn-lt"/>
            </a:endParaRP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en-US" sz="1300" b="0" i="0" dirty="0">
                <a:solidFill>
                  <a:schemeClr val="accent2"/>
                </a:solidFill>
                <a:latin typeface="+mn-lt"/>
              </a:rPr>
              <a:t>[Insert]</a:t>
            </a:r>
            <a:br>
              <a:rPr lang="en-US" sz="1300" b="0" i="0" dirty="0">
                <a:solidFill>
                  <a:schemeClr val="accent2"/>
                </a:solidFill>
                <a:latin typeface="+mn-lt"/>
              </a:rPr>
            </a:br>
            <a:endParaRPr lang="en-US" sz="1400" i="0" dirty="0"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sz="1400" i="0" dirty="0">
                <a:latin typeface="+mn-lt"/>
              </a:rPr>
              <a:t>Career path details:</a:t>
            </a:r>
            <a:endParaRPr sz="1400" i="0" dirty="0">
              <a:latin typeface="+mn-l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sz="1200" b="0" i="0" dirty="0">
                <a:latin typeface="+mn-lt"/>
              </a:rPr>
              <a:t>[Outline the preferred career trajectory and milestones.]</a:t>
            </a:r>
            <a:endParaRPr sz="1200" b="0" i="0" dirty="0">
              <a:latin typeface="+mn-lt"/>
            </a:endParaRP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en-US" sz="1300" b="0" i="0" dirty="0">
                <a:solidFill>
                  <a:schemeClr val="accent2"/>
                </a:solidFill>
                <a:latin typeface="+mn-lt"/>
              </a:rPr>
              <a:t>[Insert]</a:t>
            </a:r>
            <a:endParaRPr sz="1300" b="0" i="0" dirty="0">
              <a:latin typeface="+mn-lt"/>
            </a:endParaRP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en-US" sz="1300" b="0" i="0" dirty="0">
                <a:solidFill>
                  <a:schemeClr val="accent2"/>
                </a:solidFill>
                <a:latin typeface="+mn-lt"/>
              </a:rPr>
              <a:t>[Insert]</a:t>
            </a:r>
            <a:br>
              <a:rPr lang="en-US" sz="1200" b="0" i="0" dirty="0">
                <a:solidFill>
                  <a:schemeClr val="accent2"/>
                </a:solidFill>
                <a:latin typeface="+mn-lt"/>
              </a:rPr>
            </a:br>
            <a:endParaRPr sz="1300" i="0" dirty="0">
              <a:latin typeface="+mn-lt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US" sz="1400" i="0" dirty="0">
                <a:latin typeface="+mn-lt"/>
              </a:rPr>
              <a:t>Personality traits:</a:t>
            </a:r>
            <a:endParaRPr sz="1400" i="0" dirty="0">
              <a:latin typeface="+mn-lt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en-GB" sz="1200" b="0" i="0" dirty="0">
                <a:latin typeface="+mn-lt"/>
              </a:rPr>
              <a:t>[List essential personal qualities and characteristics.]</a:t>
            </a:r>
            <a:endParaRPr sz="1200" b="0" i="0" dirty="0">
              <a:latin typeface="+mn-lt"/>
            </a:endParaRP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en-US" sz="1300" b="0" i="0" dirty="0">
                <a:solidFill>
                  <a:schemeClr val="accent2"/>
                </a:solidFill>
                <a:latin typeface="+mn-lt"/>
              </a:rPr>
              <a:t>[Insert]</a:t>
            </a:r>
            <a:endParaRPr sz="1300" b="0" i="0" dirty="0">
              <a:solidFill>
                <a:schemeClr val="accent2"/>
              </a:solidFill>
              <a:latin typeface="+mn-lt"/>
            </a:endParaRPr>
          </a:p>
          <a:p>
            <a:pPr marL="495300" lvl="0" indent="-32385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</a:pPr>
            <a:r>
              <a:rPr lang="en-US" sz="1300" b="0" i="0" dirty="0">
                <a:solidFill>
                  <a:schemeClr val="accent2"/>
                </a:solidFill>
                <a:latin typeface="+mn-lt"/>
              </a:rPr>
              <a:t>[Insert]</a:t>
            </a:r>
            <a:endParaRPr sz="1300" b="0" i="0" dirty="0">
              <a:solidFill>
                <a:schemeClr val="accent2"/>
              </a:solidFill>
              <a:latin typeface="+mn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6B01AD3-BFA1-0E19-36B6-EFE1A1B7AB8B}"/>
              </a:ext>
            </a:extLst>
          </p:cNvPr>
          <p:cNvGrpSpPr/>
          <p:nvPr/>
        </p:nvGrpSpPr>
        <p:grpSpPr>
          <a:xfrm>
            <a:off x="1400140" y="1986355"/>
            <a:ext cx="1866900" cy="1695450"/>
            <a:chOff x="0" y="0"/>
            <a:chExt cx="1866900" cy="169545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168316A-2D7F-5B7F-2148-919E46C41CDB}"/>
                </a:ext>
              </a:extLst>
            </p:cNvPr>
            <p:cNvSpPr/>
            <p:nvPr/>
          </p:nvSpPr>
          <p:spPr>
            <a:xfrm>
              <a:off x="0" y="0"/>
              <a:ext cx="1866900" cy="1695450"/>
            </a:xfrm>
            <a:prstGeom prst="rect">
              <a:avLst/>
            </a:prstGeom>
            <a:solidFill>
              <a:srgbClr val="EBFBFF"/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4" name="Graphic 7" descr="User">
              <a:extLst>
                <a:ext uri="{FF2B5EF4-FFF2-40B4-BE49-F238E27FC236}">
                  <a16:creationId xmlns:a16="http://schemas.microsoft.com/office/drawing/2014/main" id="{B226EA24-36D1-C538-7888-EF2328E96C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7000" y="47625"/>
              <a:ext cx="1592580" cy="1592580"/>
            </a:xfrm>
            <a:prstGeom prst="rect">
              <a:avLst/>
            </a:prstGeom>
          </p:spPr>
        </p:pic>
      </p:grpSp>
      <p:sp>
        <p:nvSpPr>
          <p:cNvPr id="5" name="Google Shape;96;p14">
            <a:extLst>
              <a:ext uri="{FF2B5EF4-FFF2-40B4-BE49-F238E27FC236}">
                <a16:creationId xmlns:a16="http://schemas.microsoft.com/office/drawing/2014/main" id="{599088F8-7A82-F2DF-9A85-148F9130556C}"/>
              </a:ext>
            </a:extLst>
          </p:cNvPr>
          <p:cNvSpPr txBox="1">
            <a:spLocks/>
          </p:cNvSpPr>
          <p:nvPr/>
        </p:nvSpPr>
        <p:spPr>
          <a:xfrm>
            <a:off x="411175" y="1144350"/>
            <a:ext cx="9855900" cy="2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IBM Plex Sans"/>
              <a:buNone/>
              <a:defRPr sz="1500" b="1" i="1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marL="914400" marR="0" lvl="1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BM Plex Sans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marL="1371600" marR="0" lvl="2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marL="1828800" marR="0" lvl="3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marL="2286000" marR="0" lvl="4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marL="2743200" marR="0" lvl="5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marL="3200400" marR="0" lvl="6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marL="3657600" marR="0" lvl="7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marL="4114800" marR="0" lvl="8" indent="-304800" algn="l" rtl="0">
              <a:lnSpc>
                <a:spcPct val="12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BM Plex Sans"/>
              <a:buNone/>
              <a:defRPr sz="1200" b="0" i="0" u="none" strike="noStrike" cap="none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en-GB" sz="1200" b="0" i="0" dirty="0">
                <a:latin typeface="+mn-lt"/>
              </a:rPr>
              <a:t>[Create a comprehensive profile for the ideal CEO candidate, incorporating the criteria and characteristics defined in the previous section. This profile should serve as a benchmark for evaluating potential candidates.]</a:t>
            </a:r>
            <a:endParaRPr lang="en-GB" sz="1400" i="0" dirty="0">
              <a:latin typeface="+mn-lt"/>
            </a:endParaRPr>
          </a:p>
          <a:p>
            <a:pPr marL="0" indent="0">
              <a:spcBef>
                <a:spcPts val="0"/>
              </a:spcBef>
            </a:pP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2905621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>
            <a:spLocks noGrp="1"/>
          </p:cNvSpPr>
          <p:nvPr>
            <p:ph type="title"/>
          </p:nvPr>
        </p:nvSpPr>
        <p:spPr>
          <a:xfrm>
            <a:off x="425075" y="525475"/>
            <a:ext cx="8325600" cy="4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</a:pPr>
            <a:r>
              <a:rPr lang="en-US" b="1" dirty="0">
                <a:latin typeface="+mj-lt"/>
              </a:rPr>
              <a:t>Internal Succession Candidates</a:t>
            </a:r>
            <a:endParaRPr sz="1700" i="1" dirty="0">
              <a:solidFill>
                <a:schemeClr val="dk2"/>
              </a:solidFill>
              <a:latin typeface="+mj-lt"/>
            </a:endParaRPr>
          </a:p>
        </p:txBody>
      </p:sp>
      <p:sp>
        <p:nvSpPr>
          <p:cNvPr id="48" name="Google Shape;48;p9"/>
          <p:cNvSpPr/>
          <p:nvPr/>
        </p:nvSpPr>
        <p:spPr>
          <a:xfrm>
            <a:off x="418050" y="5760350"/>
            <a:ext cx="9855900" cy="1439700"/>
          </a:xfrm>
          <a:prstGeom prst="roundRect">
            <a:avLst>
              <a:gd name="adj" fmla="val 4629"/>
            </a:avLst>
          </a:prstGeom>
          <a:solidFill>
            <a:srgbClr val="FFFFFF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7400" tIns="117400" rIns="117400" bIns="117400" anchor="t" anchorCtr="0">
            <a:no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dirty="0">
              <a:solidFill>
                <a:schemeClr val="dk1"/>
              </a:solidFill>
              <a:latin typeface="+mn-lt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49" name="Google Shape;49;p9"/>
          <p:cNvSpPr txBox="1"/>
          <p:nvPr/>
        </p:nvSpPr>
        <p:spPr>
          <a:xfrm>
            <a:off x="425075" y="5449450"/>
            <a:ext cx="1518600" cy="2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</a:pPr>
            <a:r>
              <a:rPr lang="en-US" b="1" dirty="0">
                <a:solidFill>
                  <a:schemeClr val="dk1"/>
                </a:solidFill>
                <a:latin typeface="+mn-lt"/>
                <a:ea typeface="IBM Plex Sans"/>
                <a:cs typeface="IBM Plex Sans"/>
                <a:sym typeface="IBM Plex Sans"/>
              </a:rPr>
              <a:t>Notes:</a:t>
            </a:r>
            <a:endParaRPr b="1" i="0" strike="noStrike" cap="none" dirty="0">
              <a:solidFill>
                <a:schemeClr val="dk1"/>
              </a:solidFill>
              <a:latin typeface="+mn-lt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" name="Google Shape;50;p9"/>
          <p:cNvSpPr txBox="1">
            <a:spLocks noGrp="1"/>
          </p:cNvSpPr>
          <p:nvPr>
            <p:ph type="subTitle" idx="2"/>
          </p:nvPr>
        </p:nvSpPr>
        <p:spPr>
          <a:xfrm>
            <a:off x="411175" y="1144350"/>
            <a:ext cx="9855900" cy="25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-GB" sz="1200" b="0" i="0" dirty="0">
                <a:latin typeface="+mn-lt"/>
              </a:rPr>
              <a:t>[Identify and evaluate internal candidates who could potentially succeed the current CEO.]</a:t>
            </a:r>
          </a:p>
        </p:txBody>
      </p:sp>
      <p:graphicFrame>
        <p:nvGraphicFramePr>
          <p:cNvPr id="51" name="Google Shape;51;p9"/>
          <p:cNvGraphicFramePr/>
          <p:nvPr>
            <p:extLst>
              <p:ext uri="{D42A27DB-BD31-4B8C-83A1-F6EECF244321}">
                <p14:modId xmlns:p14="http://schemas.microsoft.com/office/powerpoint/2010/main" val="194945157"/>
              </p:ext>
            </p:extLst>
          </p:nvPr>
        </p:nvGraphicFramePr>
        <p:xfrm>
          <a:off x="411175" y="1629207"/>
          <a:ext cx="9855899" cy="3643040"/>
        </p:xfrm>
        <a:graphic>
          <a:graphicData uri="http://schemas.openxmlformats.org/drawingml/2006/table">
            <a:tbl>
              <a:tblPr>
                <a:noFill/>
                <a:tableStyleId>{32920CD3-0690-43B5-BF27-7E1FC105841D}</a:tableStyleId>
              </a:tblPr>
              <a:tblGrid>
                <a:gridCol w="8434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6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6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2409">
                  <a:extLst>
                    <a:ext uri="{9D8B030D-6E8A-4147-A177-3AD203B41FA5}">
                      <a16:colId xmlns:a16="http://schemas.microsoft.com/office/drawing/2014/main" val="1794674096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2705872963"/>
                    </a:ext>
                  </a:extLst>
                </a:gridCol>
                <a:gridCol w="2520074">
                  <a:extLst>
                    <a:ext uri="{9D8B030D-6E8A-4147-A177-3AD203B41FA5}">
                      <a16:colId xmlns:a16="http://schemas.microsoft.com/office/drawing/2014/main" val="3505741012"/>
                    </a:ext>
                  </a:extLst>
                </a:gridCol>
              </a:tblGrid>
              <a:tr h="396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Name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Current role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Experience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Strengths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Areas for development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noProof="0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Suitability</a:t>
                      </a: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 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ranking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Development plan 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John Smith</a:t>
                      </a: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COO</a:t>
                      </a: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1</a:t>
                      </a: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sym typeface="Arial"/>
                        </a:rPr>
                        <a:t>5 years in the technology industry, 5 years as COO 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accent2"/>
                          </a:solidFill>
                          <a:latin typeface="+mn-lt"/>
                        </a:rPr>
                        <a:t>Strong leadership, operational management, driving efficiency </a:t>
                      </a: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International market expansion, financial strategy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7/10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 noProof="0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Enroll</a:t>
                      </a: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 in advanced finance and international business courses.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065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0668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>
            <a:spLocks noGrp="1"/>
          </p:cNvSpPr>
          <p:nvPr>
            <p:ph type="title"/>
          </p:nvPr>
        </p:nvSpPr>
        <p:spPr>
          <a:xfrm>
            <a:off x="425075" y="525475"/>
            <a:ext cx="8325600" cy="4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</a:pPr>
            <a:r>
              <a:rPr lang="en-US" b="1" dirty="0">
                <a:latin typeface="+mj-lt"/>
              </a:rPr>
              <a:t>External Succession Candidates</a:t>
            </a:r>
            <a:endParaRPr sz="1700" i="1" dirty="0">
              <a:solidFill>
                <a:schemeClr val="dk2"/>
              </a:solidFill>
              <a:latin typeface="+mj-lt"/>
            </a:endParaRPr>
          </a:p>
        </p:txBody>
      </p:sp>
      <p:sp>
        <p:nvSpPr>
          <p:cNvPr id="48" name="Google Shape;48;p9"/>
          <p:cNvSpPr/>
          <p:nvPr/>
        </p:nvSpPr>
        <p:spPr>
          <a:xfrm>
            <a:off x="418050" y="5760350"/>
            <a:ext cx="9855900" cy="1439700"/>
          </a:xfrm>
          <a:prstGeom prst="roundRect">
            <a:avLst>
              <a:gd name="adj" fmla="val 4629"/>
            </a:avLst>
          </a:prstGeom>
          <a:solidFill>
            <a:srgbClr val="FFFFFF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7400" tIns="117400" rIns="117400" bIns="117400" anchor="t" anchorCtr="0">
            <a:no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>
              <a:solidFill>
                <a:schemeClr val="dk1"/>
              </a:solidFill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49" name="Google Shape;49;p9"/>
          <p:cNvSpPr txBox="1"/>
          <p:nvPr/>
        </p:nvSpPr>
        <p:spPr>
          <a:xfrm>
            <a:off x="425075" y="5449450"/>
            <a:ext cx="1518600" cy="2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None/>
            </a:pPr>
            <a:r>
              <a:rPr lang="en-US" b="1" dirty="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Notes:</a:t>
            </a:r>
            <a:endParaRPr b="1" i="0" strike="noStrike" cap="none" dirty="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" name="Google Shape;50;p9"/>
          <p:cNvSpPr txBox="1">
            <a:spLocks noGrp="1"/>
          </p:cNvSpPr>
          <p:nvPr>
            <p:ph type="subTitle" idx="2"/>
          </p:nvPr>
        </p:nvSpPr>
        <p:spPr>
          <a:xfrm>
            <a:off x="411175" y="1144350"/>
            <a:ext cx="9855900" cy="25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-GB" sz="1200" b="0" i="0" dirty="0">
                <a:latin typeface="+mn-lt"/>
              </a:rPr>
              <a:t>[List potential external candidates for the CEO position.]</a:t>
            </a:r>
            <a:endParaRPr sz="1200" b="0" i="0" dirty="0">
              <a:latin typeface="+mn-lt"/>
            </a:endParaRPr>
          </a:p>
        </p:txBody>
      </p:sp>
      <p:graphicFrame>
        <p:nvGraphicFramePr>
          <p:cNvPr id="51" name="Google Shape;51;p9"/>
          <p:cNvGraphicFramePr/>
          <p:nvPr>
            <p:extLst>
              <p:ext uri="{D42A27DB-BD31-4B8C-83A1-F6EECF244321}">
                <p14:modId xmlns:p14="http://schemas.microsoft.com/office/powerpoint/2010/main" val="3261767004"/>
              </p:ext>
            </p:extLst>
          </p:nvPr>
        </p:nvGraphicFramePr>
        <p:xfrm>
          <a:off x="411175" y="1629207"/>
          <a:ext cx="9855899" cy="3582040"/>
        </p:xfrm>
        <a:graphic>
          <a:graphicData uri="http://schemas.openxmlformats.org/drawingml/2006/table">
            <a:tbl>
              <a:tblPr>
                <a:noFill/>
                <a:tableStyleId>{32920CD3-0690-43B5-BF27-7E1FC105841D}</a:tableStyleId>
              </a:tblPr>
              <a:tblGrid>
                <a:gridCol w="8434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9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6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2409">
                  <a:extLst>
                    <a:ext uri="{9D8B030D-6E8A-4147-A177-3AD203B41FA5}">
                      <a16:colId xmlns:a16="http://schemas.microsoft.com/office/drawing/2014/main" val="1794674096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2705872963"/>
                    </a:ext>
                  </a:extLst>
                </a:gridCol>
                <a:gridCol w="2520074">
                  <a:extLst>
                    <a:ext uri="{9D8B030D-6E8A-4147-A177-3AD203B41FA5}">
                      <a16:colId xmlns:a16="http://schemas.microsoft.com/office/drawing/2014/main" val="3505741012"/>
                    </a:ext>
                  </a:extLst>
                </a:gridCol>
              </a:tblGrid>
              <a:tr h="396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Name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Current Role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Experience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Strengths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Areas for Development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b="1" dirty="0" err="1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Suitability</a:t>
                      </a: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 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Ranking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b="1" dirty="0">
                          <a:solidFill>
                            <a:schemeClr val="dk1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Development Plan </a:t>
                      </a:r>
                      <a:endParaRPr b="1" dirty="0">
                        <a:solidFill>
                          <a:schemeClr val="dk1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[Enter name]</a:t>
                      </a: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[Enter role]</a:t>
                      </a: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[Enter experience]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200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[Enter </a:t>
                      </a: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strengths</a:t>
                      </a:r>
                      <a:r>
                        <a:rPr lang="nl-NL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IBM Plex Sans"/>
                          <a:sym typeface="IBM Plex Sans"/>
                        </a:rPr>
                        <a:t>]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Arial"/>
                          <a:sym typeface="IBM Plex Sans"/>
                        </a:rPr>
                        <a:t>[Enter </a:t>
                      </a:r>
                      <a:r>
                        <a:rPr lang="nl-NL" sz="1200" b="0" i="0" u="none" strike="noStrike" cap="none" dirty="0" err="1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Arial"/>
                          <a:sym typeface="IBM Plex Sans"/>
                        </a:rPr>
                        <a:t>areas</a:t>
                      </a:r>
                      <a:r>
                        <a:rPr lang="nl-NL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Arial"/>
                          <a:sym typeface="IBM Plex Sans"/>
                        </a:rPr>
                        <a:t> </a:t>
                      </a:r>
                      <a:r>
                        <a:rPr lang="nl-NL" sz="1200" b="0" i="0" u="none" strike="noStrike" cap="none" dirty="0" err="1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Arial"/>
                          <a:sym typeface="IBM Plex Sans"/>
                        </a:rPr>
                        <a:t>for</a:t>
                      </a:r>
                      <a:r>
                        <a:rPr lang="nl-NL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Arial"/>
                          <a:sym typeface="IBM Plex Sans"/>
                        </a:rPr>
                        <a:t> development]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ea typeface="IBM Plex Sans"/>
                          <a:cs typeface="Arial"/>
                          <a:sym typeface="Arial"/>
                        </a:rPr>
                        <a:t>[Enter ranking]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 b="0" i="0" u="none" strike="noStrike" cap="none" dirty="0">
                          <a:solidFill>
                            <a:schemeClr val="accent2"/>
                          </a:solidFill>
                          <a:latin typeface="+mn-lt"/>
                          <a:cs typeface="Arial"/>
                          <a:sym typeface="Arial"/>
                        </a:rPr>
                        <a:t>[Enter development plan to prepare for the CEO role]</a:t>
                      </a:r>
                      <a:endParaRPr sz="1200" b="0" i="0" u="none" strike="noStrike" cap="none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Arial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2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5692418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chemeClr val="accent2"/>
                        </a:solidFill>
                        <a:latin typeface="+mn-lt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L="91425" marR="91425" marT="91425" marB="91425">
                    <a:lnL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392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6145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425075" y="525475"/>
            <a:ext cx="8325600" cy="4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IBM Plex Sans"/>
              <a:buNone/>
            </a:pPr>
            <a:r>
              <a:rPr lang="en-US" sz="2600" b="1" dirty="0">
                <a:latin typeface="+mj-lt"/>
              </a:rPr>
              <a:t>Plan for Recruiting or Developing Candidates</a:t>
            </a:r>
            <a:endParaRPr lang="en-US" sz="1700" i="1" dirty="0">
              <a:solidFill>
                <a:schemeClr val="dk2"/>
              </a:solidFill>
              <a:latin typeface="+mj-lt"/>
            </a:endParaRPr>
          </a:p>
        </p:txBody>
      </p:sp>
      <p:sp>
        <p:nvSpPr>
          <p:cNvPr id="94" name="Google Shape;94;p14"/>
          <p:cNvSpPr/>
          <p:nvPr/>
        </p:nvSpPr>
        <p:spPr>
          <a:xfrm>
            <a:off x="417956" y="2755000"/>
            <a:ext cx="9855900" cy="4279200"/>
          </a:xfrm>
          <a:prstGeom prst="roundRect">
            <a:avLst>
              <a:gd name="adj" fmla="val 4629"/>
            </a:avLst>
          </a:prstGeom>
          <a:solidFill>
            <a:srgbClr val="FFFFFF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7400" tIns="117400" rIns="117400" bIns="117400" anchor="t" anchorCtr="0">
            <a:no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200" dirty="0">
              <a:solidFill>
                <a:schemeClr val="dk1"/>
              </a:solidFill>
              <a:latin typeface="+mn-lt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subTitle" idx="2"/>
          </p:nvPr>
        </p:nvSpPr>
        <p:spPr>
          <a:xfrm>
            <a:off x="411175" y="1144350"/>
            <a:ext cx="9855900" cy="2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dirty="0">
                <a:latin typeface="+mn-lt"/>
              </a:rPr>
              <a:t>[Outline the strategy for recruiting external candidates and developing internal ones. This section should cover: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latin typeface="+mn-lt"/>
              </a:rPr>
              <a:t>Recruitment process and timeline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latin typeface="+mn-lt"/>
              </a:rPr>
              <a:t>Development programs for internal candidates (e.g., leadership training, mentorship)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latin typeface="+mn-lt"/>
              </a:rPr>
              <a:t>Criteria for selecting recruitment firms or consultants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b="0" i="0" dirty="0">
                <a:latin typeface="+mn-lt"/>
              </a:rPr>
              <a:t>Budget and resource allocation for the succession process.]</a:t>
            </a:r>
            <a:endParaRPr sz="1200" b="0" i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3637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33BF6CE4-E644-8E76-5DE3-03F1F84C7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399" y="-22225"/>
            <a:ext cx="10976610" cy="7581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1344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HR Color Palette">
      <a:dk1>
        <a:srgbClr val="30206B"/>
      </a:dk1>
      <a:lt1>
        <a:srgbClr val="FFFFFF"/>
      </a:lt1>
      <a:dk2>
        <a:srgbClr val="1EBBF0"/>
      </a:dk2>
      <a:lt2>
        <a:srgbClr val="E9FAFF"/>
      </a:lt2>
      <a:accent1>
        <a:srgbClr val="B0E7FF"/>
      </a:accent1>
      <a:accent2>
        <a:srgbClr val="5D5CFF"/>
      </a:accent2>
      <a:accent3>
        <a:srgbClr val="00A0AF"/>
      </a:accent3>
      <a:accent4>
        <a:srgbClr val="FFAB00"/>
      </a:accent4>
      <a:accent5>
        <a:srgbClr val="F35C0F"/>
      </a:accent5>
      <a:accent6>
        <a:srgbClr val="E32C34"/>
      </a:accent6>
      <a:hlink>
        <a:srgbClr val="1EBBF0"/>
      </a:hlink>
      <a:folHlink>
        <a:srgbClr val="30206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553</Words>
  <Application>Microsoft Macintosh PowerPoint</Application>
  <PresentationFormat>Custom</PresentationFormat>
  <Paragraphs>95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IBM Plex Sans Condensed</vt:lpstr>
      <vt:lpstr>Arial</vt:lpstr>
      <vt:lpstr>IBM Plex Sans</vt:lpstr>
      <vt:lpstr>IBM Plex Sans Medium</vt:lpstr>
      <vt:lpstr>Office Theme</vt:lpstr>
      <vt:lpstr>CEO Succession Planning Template  </vt:lpstr>
      <vt:lpstr>Overview of Operations (Next 3-5 years)</vt:lpstr>
      <vt:lpstr>Criteria and Characteristics Needed for the Next CEO</vt:lpstr>
      <vt:lpstr>Next CEO Profile </vt:lpstr>
      <vt:lpstr>Internal Succession Candidates</vt:lpstr>
      <vt:lpstr>External Succession Candidates</vt:lpstr>
      <vt:lpstr>Plan for Recruiting or Developing Candidates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30-60-90 Day Plan  New Hires   </dc:title>
  <cp:lastModifiedBy>Microsoft Office User</cp:lastModifiedBy>
  <cp:revision>11</cp:revision>
  <dcterms:modified xsi:type="dcterms:W3CDTF">2025-06-02T11:41:10Z</dcterms:modified>
</cp:coreProperties>
</file>