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5" r:id="rId10"/>
    <p:sldId id="264" r:id="rId11"/>
    <p:sldId id="267" r:id="rId12"/>
  </p:sldIdLst>
  <p:sldSz cx="9906000" cy="6858000" type="A4"/>
  <p:notesSz cx="7559675" cy="10691813"/>
  <p:embeddedFontLst>
    <p:embeddedFont>
      <p:font typeface="IBM Plex Sans" panose="020B0503050203000203" pitchFamily="34" charset="0"/>
      <p:regular r:id="rId14"/>
      <p:bold r:id="rId15"/>
      <p:italic r:id="rId16"/>
      <p:boldItalic r:id="rId17"/>
    </p:embeddedFont>
    <p:embeddedFont>
      <p:font typeface="IBM Plex Sans Medium" panose="020B0503050203000203" pitchFamily="34" charset="0"/>
      <p:regular r:id="rId18"/>
      <p: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8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8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8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8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8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8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8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8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86"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120" userDrawn="1">
          <p15:clr>
            <a:srgbClr val="A4A3A4"/>
          </p15:clr>
        </p15:guide>
        <p15:guide id="2" orient="horz" pos="2160"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iXsMKkJ4m8wOR0hcmfO+W8tKTfW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216B"/>
    <a:srgbClr val="1F154C"/>
    <a:srgbClr val="459E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5D392B0-895E-48AF-A2CE-2CCF7080711B}">
  <a:tblStyle styleId="{15D392B0-895E-48AF-A2CE-2CCF7080711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C0755C3-558A-4B90-A852-2847316C3DFC}"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00ABE853-55E8-4B33-878A-430B34186F29}"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9"/>
    <p:restoredTop sz="94807"/>
  </p:normalViewPr>
  <p:slideViewPr>
    <p:cSldViewPr snapToGrid="0">
      <p:cViewPr varScale="1">
        <p:scale>
          <a:sx n="124" d="100"/>
          <a:sy n="124" d="100"/>
        </p:scale>
        <p:origin x="1472" y="176"/>
      </p:cViewPr>
      <p:guideLst>
        <p:guide pos="312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8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8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8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8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8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8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8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8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86"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
        <p:cNvGrpSpPr/>
        <p:nvPr/>
      </p:nvGrpSpPr>
      <p:grpSpPr>
        <a:xfrm>
          <a:off x="0" y="0"/>
          <a:ext cx="0" cy="0"/>
          <a:chOff x="0" y="0"/>
          <a:chExt cx="0" cy="0"/>
        </a:xfrm>
      </p:grpSpPr>
      <p:sp>
        <p:nvSpPr>
          <p:cNvPr id="19" name="Google Shape;19;g302d5a6b057_0_195: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 name="Google Shape;20;g302d5a6b057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02d5a6b057_0_1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g302d5a6b057_0_171: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g2ec392b2bf5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 name="Google Shape;26;g2ec392b2bf5_0_38: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02d5a6b057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0" name="Google Shape;70;g302d5a6b057_0_31: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ec392b2bf5_0_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g2ec392b2bf5_0_78: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7: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02d5a6b057_0_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0" name="Google Shape;160;g302d5a6b057_0_88: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02d5a6b057_0_1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0" name="Google Shape;180;g302d5a6b057_0_129: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02d5a6b057_0_1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0" name="Google Shape;200;g302d5a6b057_0_150: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37" name="Google Shape;237;p57: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8"/>
        <p:cNvGrpSpPr/>
        <p:nvPr/>
      </p:nvGrpSpPr>
      <p:grpSpPr>
        <a:xfrm>
          <a:off x="0" y="0"/>
          <a:ext cx="0" cy="0"/>
          <a:chOff x="0" y="0"/>
          <a:chExt cx="0" cy="0"/>
        </a:xfrm>
      </p:grpSpPr>
      <p:sp>
        <p:nvSpPr>
          <p:cNvPr id="9" name="Google Shape;9;p22"/>
          <p:cNvSpPr/>
          <p:nvPr/>
        </p:nvSpPr>
        <p:spPr>
          <a:xfrm>
            <a:off x="9046829" y="-1"/>
            <a:ext cx="859172" cy="790026"/>
          </a:xfrm>
          <a:prstGeom prst="rect">
            <a:avLst/>
          </a:prstGeom>
          <a:solidFill>
            <a:schemeClr val="lt1"/>
          </a:solidFill>
          <a:ln>
            <a:noFill/>
          </a:ln>
        </p:spPr>
        <p:txBody>
          <a:bodyPr spcFirstLastPara="1" wrap="square" lIns="82939" tIns="41458" rIns="82939" bIns="41458"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270" b="0" i="0" u="none" strike="noStrike" cap="none">
              <a:solidFill>
                <a:schemeClr val="lt1"/>
              </a:solidFill>
              <a:latin typeface="Arial"/>
              <a:ea typeface="Arial"/>
              <a:cs typeface="Arial"/>
              <a:sym typeface="Arial"/>
            </a:endParaRPr>
          </a:p>
        </p:txBody>
      </p:sp>
      <p:sp>
        <p:nvSpPr>
          <p:cNvPr id="10" name="Google Shape;10;p22"/>
          <p:cNvSpPr/>
          <p:nvPr/>
        </p:nvSpPr>
        <p:spPr>
          <a:xfrm>
            <a:off x="-1" y="4365932"/>
            <a:ext cx="6420149" cy="2492067"/>
          </a:xfrm>
          <a:prstGeom prst="round1Rect">
            <a:avLst>
              <a:gd name="adj" fmla="val 9350"/>
            </a:avLst>
          </a:prstGeom>
          <a:solidFill>
            <a:srgbClr val="170F3F"/>
          </a:solidFill>
          <a:ln>
            <a:noFill/>
          </a:ln>
        </p:spPr>
        <p:txBody>
          <a:bodyPr spcFirstLastPara="1" wrap="square" lIns="82939" tIns="41458" rIns="82939" bIns="41458"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270" b="0" i="0" u="none" strike="noStrike" cap="none">
              <a:solidFill>
                <a:schemeClr val="lt1"/>
              </a:solidFill>
              <a:latin typeface="Arial"/>
              <a:ea typeface="Arial"/>
              <a:cs typeface="Arial"/>
              <a:sym typeface="Arial"/>
            </a:endParaRPr>
          </a:p>
        </p:txBody>
      </p:sp>
      <p:sp>
        <p:nvSpPr>
          <p:cNvPr id="11" name="Google Shape;11;p22"/>
          <p:cNvSpPr txBox="1">
            <a:spLocks noGrp="1"/>
          </p:cNvSpPr>
          <p:nvPr>
            <p:ph type="title"/>
          </p:nvPr>
        </p:nvSpPr>
        <p:spPr>
          <a:xfrm>
            <a:off x="336891" y="4783023"/>
            <a:ext cx="5757775" cy="106686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7800"/>
              <a:buFont typeface="IBM Plex Sans"/>
              <a:buNone/>
              <a:defRPr sz="4355" b="0" i="0">
                <a:solidFill>
                  <a:schemeClr val="lt1"/>
                </a:solidFill>
                <a:latin typeface="Arial" panose="020B0604020202020204" pitchFamily="34" charset="0"/>
                <a:ea typeface="Arial" panose="020B0604020202020204" pitchFamily="34" charset="0"/>
                <a:cs typeface="Arial" panose="020B0604020202020204" pitchFamily="34" charset="0"/>
                <a:sym typeface="IBM Plex Sans"/>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dirty="0"/>
          </a:p>
        </p:txBody>
      </p:sp>
      <p:pic>
        <p:nvPicPr>
          <p:cNvPr id="12" name="Google Shape;12;p22"/>
          <p:cNvPicPr preferRelativeResize="0"/>
          <p:nvPr/>
        </p:nvPicPr>
        <p:blipFill rotWithShape="1">
          <a:blip r:embed="rId2">
            <a:alphaModFix/>
          </a:blip>
          <a:srcRect/>
          <a:stretch/>
        </p:blipFill>
        <p:spPr>
          <a:xfrm>
            <a:off x="316228" y="294918"/>
            <a:ext cx="1401695" cy="398018"/>
          </a:xfrm>
          <a:prstGeom prst="rect">
            <a:avLst/>
          </a:prstGeom>
          <a:noFill/>
          <a:ln>
            <a:noFill/>
          </a:ln>
        </p:spPr>
      </p:pic>
      <p:sp>
        <p:nvSpPr>
          <p:cNvPr id="13" name="Google Shape;13;p22"/>
          <p:cNvSpPr txBox="1"/>
          <p:nvPr/>
        </p:nvSpPr>
        <p:spPr>
          <a:xfrm rot="-5400000">
            <a:off x="7885174" y="2661331"/>
            <a:ext cx="3181124" cy="228078"/>
          </a:xfrm>
          <a:prstGeom prst="rect">
            <a:avLst/>
          </a:prstGeom>
          <a:noFill/>
          <a:ln>
            <a:noFill/>
          </a:ln>
        </p:spPr>
        <p:txBody>
          <a:bodyPr spcFirstLastPara="1" wrap="square" lIns="0" tIns="0" rIns="0" bIns="0" anchor="b" anchorCtr="0">
            <a:noAutofit/>
          </a:bodyPr>
          <a:lstStyle/>
          <a:p>
            <a:pPr marL="0" marR="0" lvl="0" indent="0" algn="r" rtl="0">
              <a:lnSpc>
                <a:spcPct val="90000"/>
              </a:lnSpc>
              <a:spcBef>
                <a:spcPts val="0"/>
              </a:spcBef>
              <a:spcAft>
                <a:spcPts val="0"/>
              </a:spcAft>
              <a:buClr>
                <a:schemeClr val="dk2"/>
              </a:buClr>
              <a:buSzPts val="3900"/>
              <a:buFont typeface="IBM Plex Sans"/>
              <a:buNone/>
            </a:pPr>
            <a:r>
              <a:rPr lang="en-US" sz="998" b="0" i="0" u="none" strike="noStrike" cap="none" dirty="0">
                <a:solidFill>
                  <a:schemeClr val="dk1"/>
                </a:solidFill>
                <a:latin typeface="Arial" panose="020B0604020202020204" pitchFamily="34" charset="0"/>
                <a:ea typeface="IBM Plex Mono Medium"/>
                <a:cs typeface="Arial" panose="020B0604020202020204" pitchFamily="34" charset="0"/>
                <a:sym typeface="IBM Plex Mono Medium"/>
              </a:rPr>
              <a:t>// AIHR Resource</a:t>
            </a:r>
            <a:endParaRPr sz="998" b="0" i="0" u="none" strike="noStrike" cap="none" dirty="0">
              <a:solidFill>
                <a:schemeClr val="dk1"/>
              </a:solidFill>
              <a:latin typeface="Arial" panose="020B0604020202020204" pitchFamily="34" charset="0"/>
              <a:ea typeface="IBM Plex Mono Medium"/>
              <a:cs typeface="Arial" panose="020B0604020202020204" pitchFamily="34" charset="0"/>
              <a:sym typeface="IBM Plex Mono Medium"/>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7_Custom Layout 2">
  <p:cSld name="7_Custom Layout_2">
    <p:spTree>
      <p:nvGrpSpPr>
        <p:cNvPr id="1" name="Shape 14"/>
        <p:cNvGrpSpPr/>
        <p:nvPr/>
      </p:nvGrpSpPr>
      <p:grpSpPr>
        <a:xfrm>
          <a:off x="0" y="0"/>
          <a:ext cx="0" cy="0"/>
          <a:chOff x="0" y="0"/>
          <a:chExt cx="0" cy="0"/>
        </a:xfrm>
      </p:grpSpPr>
      <p:sp>
        <p:nvSpPr>
          <p:cNvPr id="15" name="Google Shape;15;g10e47783b7e_0_170"/>
          <p:cNvSpPr txBox="1">
            <a:spLocks noGrp="1"/>
          </p:cNvSpPr>
          <p:nvPr>
            <p:ph type="body" idx="1"/>
          </p:nvPr>
        </p:nvSpPr>
        <p:spPr>
          <a:xfrm>
            <a:off x="329295" y="2068220"/>
            <a:ext cx="4522954" cy="3657757"/>
          </a:xfrm>
          <a:prstGeom prst="rect">
            <a:avLst/>
          </a:prstGeom>
          <a:noFill/>
          <a:ln>
            <a:noFill/>
          </a:ln>
        </p:spPr>
        <p:txBody>
          <a:bodyPr spcFirstLastPara="1" wrap="square" lIns="0" tIns="0" rIns="0" bIns="0" anchor="t" anchorCtr="0">
            <a:noAutofit/>
          </a:bodyPr>
          <a:lstStyle>
            <a:lvl1pPr marL="414772" lvl="0" indent="-207386" algn="l">
              <a:lnSpc>
                <a:spcPct val="113000"/>
              </a:lnSpc>
              <a:spcBef>
                <a:spcPts val="0"/>
              </a:spcBef>
              <a:spcAft>
                <a:spcPts val="0"/>
              </a:spcAft>
              <a:buSzPts val="1200"/>
              <a:buFont typeface="IBM Plex Sans Medium"/>
              <a:buNone/>
              <a:defRPr sz="998" b="0" i="0">
                <a:latin typeface="Arial" panose="020B0604020202020204" pitchFamily="34" charset="0"/>
                <a:ea typeface="Arial" panose="020B0604020202020204" pitchFamily="34" charset="0"/>
                <a:cs typeface="Arial" panose="020B0604020202020204" pitchFamily="34" charset="0"/>
                <a:sym typeface="IBM Plex Sans"/>
              </a:defRPr>
            </a:lvl1pPr>
            <a:lvl2pPr marL="829544" lvl="1" indent="-276515" algn="l">
              <a:lnSpc>
                <a:spcPct val="125000"/>
              </a:lnSpc>
              <a:spcBef>
                <a:spcPts val="998"/>
              </a:spcBef>
              <a:spcAft>
                <a:spcPts val="0"/>
              </a:spcAft>
              <a:buSzPts val="1200"/>
              <a:buChar char="◦"/>
              <a:defRPr sz="1089"/>
            </a:lvl2pPr>
            <a:lvl3pPr marL="1244316" lvl="2" indent="-276515" algn="l">
              <a:lnSpc>
                <a:spcPct val="125000"/>
              </a:lnSpc>
              <a:spcBef>
                <a:spcPts val="998"/>
              </a:spcBef>
              <a:spcAft>
                <a:spcPts val="0"/>
              </a:spcAft>
              <a:buClr>
                <a:schemeClr val="dk1"/>
              </a:buClr>
              <a:buSzPts val="1200"/>
              <a:buChar char="•"/>
              <a:defRPr sz="1089"/>
            </a:lvl3pPr>
            <a:lvl4pPr marL="1659087" lvl="3" indent="-276515" algn="l">
              <a:lnSpc>
                <a:spcPct val="125000"/>
              </a:lnSpc>
              <a:spcBef>
                <a:spcPts val="998"/>
              </a:spcBef>
              <a:spcAft>
                <a:spcPts val="0"/>
              </a:spcAft>
              <a:buClr>
                <a:schemeClr val="dk1"/>
              </a:buClr>
              <a:buSzPts val="1200"/>
              <a:buChar char="•"/>
              <a:defRPr sz="1089"/>
            </a:lvl4pPr>
            <a:lvl5pPr marL="2073859" lvl="4" indent="-276515" algn="l">
              <a:lnSpc>
                <a:spcPct val="125000"/>
              </a:lnSpc>
              <a:spcBef>
                <a:spcPts val="998"/>
              </a:spcBef>
              <a:spcAft>
                <a:spcPts val="0"/>
              </a:spcAft>
              <a:buClr>
                <a:schemeClr val="dk1"/>
              </a:buClr>
              <a:buSzPts val="1200"/>
              <a:buChar char="•"/>
              <a:defRPr sz="1089"/>
            </a:lvl5pPr>
            <a:lvl6pPr marL="2488631" lvl="5" indent="-276515" algn="l">
              <a:lnSpc>
                <a:spcPct val="125000"/>
              </a:lnSpc>
              <a:spcBef>
                <a:spcPts val="998"/>
              </a:spcBef>
              <a:spcAft>
                <a:spcPts val="0"/>
              </a:spcAft>
              <a:buClr>
                <a:schemeClr val="dk1"/>
              </a:buClr>
              <a:buSzPts val="1200"/>
              <a:buChar char="•"/>
              <a:defRPr sz="1089"/>
            </a:lvl6pPr>
            <a:lvl7pPr marL="2903403" lvl="6" indent="-276515" algn="l">
              <a:lnSpc>
                <a:spcPct val="125000"/>
              </a:lnSpc>
              <a:spcBef>
                <a:spcPts val="998"/>
              </a:spcBef>
              <a:spcAft>
                <a:spcPts val="0"/>
              </a:spcAft>
              <a:buClr>
                <a:schemeClr val="dk1"/>
              </a:buClr>
              <a:buSzPts val="1200"/>
              <a:buChar char="•"/>
              <a:defRPr sz="1089"/>
            </a:lvl7pPr>
            <a:lvl8pPr marL="3318175" lvl="7" indent="-276515" algn="l">
              <a:lnSpc>
                <a:spcPct val="125000"/>
              </a:lnSpc>
              <a:spcBef>
                <a:spcPts val="998"/>
              </a:spcBef>
              <a:spcAft>
                <a:spcPts val="0"/>
              </a:spcAft>
              <a:buClr>
                <a:schemeClr val="dk1"/>
              </a:buClr>
              <a:buSzPts val="1200"/>
              <a:buChar char="•"/>
              <a:defRPr sz="1089"/>
            </a:lvl8pPr>
            <a:lvl9pPr marL="3732947" lvl="8" indent="-276515" algn="l">
              <a:lnSpc>
                <a:spcPct val="125000"/>
              </a:lnSpc>
              <a:spcBef>
                <a:spcPts val="998"/>
              </a:spcBef>
              <a:spcAft>
                <a:spcPts val="0"/>
              </a:spcAft>
              <a:buClr>
                <a:schemeClr val="dk1"/>
              </a:buClr>
              <a:buSzPts val="1200"/>
              <a:buChar char="•"/>
              <a:defRPr sz="1089"/>
            </a:lvl9pPr>
          </a:lstStyle>
          <a:p>
            <a:endParaRPr dirty="0"/>
          </a:p>
        </p:txBody>
      </p:sp>
      <p:sp>
        <p:nvSpPr>
          <p:cNvPr id="16" name="Google Shape;16;g10e47783b7e_0_170"/>
          <p:cNvSpPr txBox="1">
            <a:spLocks noGrp="1"/>
          </p:cNvSpPr>
          <p:nvPr>
            <p:ph type="subTitle" idx="2"/>
          </p:nvPr>
        </p:nvSpPr>
        <p:spPr>
          <a:xfrm>
            <a:off x="329295" y="1179306"/>
            <a:ext cx="4522954" cy="600726"/>
          </a:xfrm>
          <a:prstGeom prst="rect">
            <a:avLst/>
          </a:prstGeom>
          <a:noFill/>
          <a:ln>
            <a:noFill/>
          </a:ln>
        </p:spPr>
        <p:txBody>
          <a:bodyPr spcFirstLastPara="1" wrap="square" lIns="0" tIns="0" rIns="0" bIns="0" anchor="t" anchorCtr="0">
            <a:noAutofit/>
          </a:bodyPr>
          <a:lstStyle>
            <a:lvl1pPr lvl="0" algn="l">
              <a:lnSpc>
                <a:spcPct val="113000"/>
              </a:lnSpc>
              <a:spcBef>
                <a:spcPts val="0"/>
              </a:spcBef>
              <a:spcAft>
                <a:spcPts val="0"/>
              </a:spcAft>
              <a:buSzPts val="1500"/>
              <a:buFont typeface="Arial"/>
              <a:buNone/>
              <a:defRPr sz="998" b="0" i="0">
                <a:latin typeface="Arial" panose="020B0604020202020204" pitchFamily="34" charset="0"/>
                <a:ea typeface="Arial" panose="020B0604020202020204" pitchFamily="34" charset="0"/>
                <a:cs typeface="Arial" panose="020B0604020202020204" pitchFamily="34" charset="0"/>
                <a:sym typeface="IBM Plex Sans"/>
              </a:defRPr>
            </a:lvl1pPr>
            <a:lvl2pPr lvl="1" algn="l">
              <a:lnSpc>
                <a:spcPct val="125000"/>
              </a:lnSpc>
              <a:spcBef>
                <a:spcPts val="998"/>
              </a:spcBef>
              <a:spcAft>
                <a:spcPts val="0"/>
              </a:spcAft>
              <a:buSzPts val="1200"/>
              <a:buNone/>
              <a:defRPr/>
            </a:lvl2pPr>
            <a:lvl3pPr lvl="2" algn="l">
              <a:lnSpc>
                <a:spcPct val="125000"/>
              </a:lnSpc>
              <a:spcBef>
                <a:spcPts val="998"/>
              </a:spcBef>
              <a:spcAft>
                <a:spcPts val="0"/>
              </a:spcAft>
              <a:buSzPts val="1200"/>
              <a:buNone/>
              <a:defRPr/>
            </a:lvl3pPr>
            <a:lvl4pPr lvl="3" algn="l">
              <a:lnSpc>
                <a:spcPct val="125000"/>
              </a:lnSpc>
              <a:spcBef>
                <a:spcPts val="998"/>
              </a:spcBef>
              <a:spcAft>
                <a:spcPts val="0"/>
              </a:spcAft>
              <a:buSzPts val="1200"/>
              <a:buNone/>
              <a:defRPr/>
            </a:lvl4pPr>
            <a:lvl5pPr lvl="4" algn="l">
              <a:lnSpc>
                <a:spcPct val="125000"/>
              </a:lnSpc>
              <a:spcBef>
                <a:spcPts val="998"/>
              </a:spcBef>
              <a:spcAft>
                <a:spcPts val="0"/>
              </a:spcAft>
              <a:buSzPts val="1200"/>
              <a:buNone/>
              <a:defRPr/>
            </a:lvl5pPr>
            <a:lvl6pPr lvl="5" algn="l">
              <a:lnSpc>
                <a:spcPct val="125000"/>
              </a:lnSpc>
              <a:spcBef>
                <a:spcPts val="998"/>
              </a:spcBef>
              <a:spcAft>
                <a:spcPts val="0"/>
              </a:spcAft>
              <a:buSzPts val="1200"/>
              <a:buNone/>
              <a:defRPr/>
            </a:lvl6pPr>
            <a:lvl7pPr lvl="6" algn="l">
              <a:lnSpc>
                <a:spcPct val="125000"/>
              </a:lnSpc>
              <a:spcBef>
                <a:spcPts val="998"/>
              </a:spcBef>
              <a:spcAft>
                <a:spcPts val="0"/>
              </a:spcAft>
              <a:buSzPts val="1200"/>
              <a:buNone/>
              <a:defRPr/>
            </a:lvl7pPr>
            <a:lvl8pPr lvl="7" algn="l">
              <a:lnSpc>
                <a:spcPct val="125000"/>
              </a:lnSpc>
              <a:spcBef>
                <a:spcPts val="998"/>
              </a:spcBef>
              <a:spcAft>
                <a:spcPts val="0"/>
              </a:spcAft>
              <a:buSzPts val="1200"/>
              <a:buNone/>
              <a:defRPr/>
            </a:lvl8pPr>
            <a:lvl9pPr lvl="8" algn="l">
              <a:lnSpc>
                <a:spcPct val="125000"/>
              </a:lnSpc>
              <a:spcBef>
                <a:spcPts val="998"/>
              </a:spcBef>
              <a:spcAft>
                <a:spcPts val="0"/>
              </a:spcAft>
              <a:buSzPts val="1200"/>
              <a:buNone/>
              <a:defRPr/>
            </a:lvl9pPr>
          </a:lstStyle>
          <a:p>
            <a:endParaRPr dirty="0"/>
          </a:p>
        </p:txBody>
      </p:sp>
      <p:sp>
        <p:nvSpPr>
          <p:cNvPr id="17" name="Google Shape;17;g10e47783b7e_0_170"/>
          <p:cNvSpPr txBox="1">
            <a:spLocks noGrp="1"/>
          </p:cNvSpPr>
          <p:nvPr>
            <p:ph type="title"/>
          </p:nvPr>
        </p:nvSpPr>
        <p:spPr>
          <a:xfrm>
            <a:off x="329295" y="293792"/>
            <a:ext cx="9260477" cy="52277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700"/>
              <a:buFont typeface="IBM Plex Sans"/>
              <a:buNone/>
              <a:defRPr sz="2722" b="0" i="0">
                <a:latin typeface="Arial" panose="020B0604020202020204" pitchFamily="34" charset="0"/>
                <a:ea typeface="Arial" panose="020B0604020202020204" pitchFamily="34" charset="0"/>
                <a:cs typeface="Arial" panose="020B0604020202020204" pitchFamily="34" charset="0"/>
                <a:sym typeface="IBM Plex Sans Light"/>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321094" y="293650"/>
            <a:ext cx="9268679" cy="65253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700"/>
              <a:buFont typeface="IBM Plex Sans"/>
              <a:buNone/>
              <a:defRPr sz="2700" b="0" i="0" u="none" strike="noStrike" cap="none">
                <a:solidFill>
                  <a:schemeClr val="dk1"/>
                </a:solidFill>
                <a:latin typeface="IBM Plex Sans"/>
                <a:ea typeface="IBM Plex Sans"/>
                <a:cs typeface="IBM Plex Sans"/>
                <a:sym typeface="IBM Plex Sans"/>
              </a:defRPr>
            </a:lvl1pPr>
            <a:lvl2pPr marR="0" lvl="1"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9pPr>
          </a:lstStyle>
          <a:p>
            <a:endParaRPr dirty="0"/>
          </a:p>
        </p:txBody>
      </p:sp>
      <p:sp>
        <p:nvSpPr>
          <p:cNvPr id="7" name="Google Shape;7;p21"/>
          <p:cNvSpPr txBox="1">
            <a:spLocks noGrp="1"/>
          </p:cNvSpPr>
          <p:nvPr>
            <p:ph type="body" idx="1"/>
          </p:nvPr>
        </p:nvSpPr>
        <p:spPr>
          <a:xfrm>
            <a:off x="321093" y="2061887"/>
            <a:ext cx="4505586" cy="3189107"/>
          </a:xfrm>
          <a:prstGeom prst="rect">
            <a:avLst/>
          </a:prstGeom>
          <a:noFill/>
          <a:ln>
            <a:noFill/>
          </a:ln>
        </p:spPr>
        <p:txBody>
          <a:bodyPr spcFirstLastPara="1" wrap="square" lIns="0" tIns="0" rIns="0" bIns="0" anchor="t" anchorCtr="0">
            <a:noAutofit/>
          </a:bodyPr>
          <a:lstStyle>
            <a:lvl1pPr marL="457200" marR="0" lvl="0" indent="-228600" algn="l" rtl="0">
              <a:lnSpc>
                <a:spcPct val="125000"/>
              </a:lnSpc>
              <a:spcBef>
                <a:spcPts val="1100"/>
              </a:spcBef>
              <a:spcAft>
                <a:spcPts val="0"/>
              </a:spcAft>
              <a:buClr>
                <a:schemeClr val="dk2"/>
              </a:buClr>
              <a:buSzPts val="1200"/>
              <a:buFont typeface="IBM Plex Sans"/>
              <a:buNone/>
              <a:defRPr sz="1200" b="0" i="0" u="none" strike="noStrike" cap="none">
                <a:solidFill>
                  <a:schemeClr val="dk1"/>
                </a:solidFill>
                <a:latin typeface="IBM Plex Sans"/>
                <a:ea typeface="IBM Plex Sans"/>
                <a:cs typeface="IBM Plex Sans"/>
                <a:sym typeface="IBM Plex Sans"/>
              </a:defRPr>
            </a:lvl1pPr>
            <a:lvl2pPr marL="914400" marR="0" lvl="1" indent="-304800" algn="l" rtl="0">
              <a:lnSpc>
                <a:spcPct val="125000"/>
              </a:lnSpc>
              <a:spcBef>
                <a:spcPts val="1100"/>
              </a:spcBef>
              <a:spcAft>
                <a:spcPts val="0"/>
              </a:spcAft>
              <a:buClr>
                <a:schemeClr val="dk2"/>
              </a:buClr>
              <a:buSzPts val="1200"/>
              <a:buFont typeface="IBM Plex Sans"/>
              <a:buChar char="◦"/>
              <a:defRPr sz="1200" b="0" i="0" u="none" strike="noStrike" cap="none">
                <a:solidFill>
                  <a:schemeClr val="dk1"/>
                </a:solidFill>
                <a:latin typeface="IBM Plex Sans"/>
                <a:ea typeface="IBM Plex Sans"/>
                <a:cs typeface="IBM Plex Sans"/>
                <a:sym typeface="IBM Plex Sans"/>
              </a:defRPr>
            </a:lvl2pPr>
            <a:lvl3pPr marL="1371600" marR="0" lvl="2" indent="-304800" algn="l" rtl="0">
              <a:lnSpc>
                <a:spcPct val="125000"/>
              </a:lnSpc>
              <a:spcBef>
                <a:spcPts val="1100"/>
              </a:spcBef>
              <a:spcAft>
                <a:spcPts val="0"/>
              </a:spcAft>
              <a:buClr>
                <a:schemeClr val="dk1"/>
              </a:buClr>
              <a:buSzPts val="1200"/>
              <a:buFont typeface="IBM Plex Sans"/>
              <a:buChar char="•"/>
              <a:defRPr sz="1200" b="0" i="0" u="none" strike="noStrike" cap="none">
                <a:solidFill>
                  <a:schemeClr val="dk1"/>
                </a:solidFill>
                <a:latin typeface="IBM Plex Sans"/>
                <a:ea typeface="IBM Plex Sans"/>
                <a:cs typeface="IBM Plex Sans"/>
                <a:sym typeface="IBM Plex Sans"/>
              </a:defRPr>
            </a:lvl3pPr>
            <a:lvl4pPr marL="1828800" marR="0" lvl="3" indent="-304800" algn="l" rtl="0">
              <a:lnSpc>
                <a:spcPct val="125000"/>
              </a:lnSpc>
              <a:spcBef>
                <a:spcPts val="1100"/>
              </a:spcBef>
              <a:spcAft>
                <a:spcPts val="0"/>
              </a:spcAft>
              <a:buClr>
                <a:schemeClr val="dk1"/>
              </a:buClr>
              <a:buSzPts val="1200"/>
              <a:buFont typeface="IBM Plex Sans"/>
              <a:buChar char="•"/>
              <a:defRPr sz="1200" b="0" i="0" u="none" strike="noStrike" cap="none">
                <a:solidFill>
                  <a:schemeClr val="dk1"/>
                </a:solidFill>
                <a:latin typeface="IBM Plex Sans"/>
                <a:ea typeface="IBM Plex Sans"/>
                <a:cs typeface="IBM Plex Sans"/>
                <a:sym typeface="IBM Plex Sans"/>
              </a:defRPr>
            </a:lvl4pPr>
            <a:lvl5pPr marL="2286000" marR="0" lvl="4" indent="-304800" algn="l" rtl="0">
              <a:lnSpc>
                <a:spcPct val="125000"/>
              </a:lnSpc>
              <a:spcBef>
                <a:spcPts val="1100"/>
              </a:spcBef>
              <a:spcAft>
                <a:spcPts val="0"/>
              </a:spcAft>
              <a:buClr>
                <a:schemeClr val="dk1"/>
              </a:buClr>
              <a:buSzPts val="1200"/>
              <a:buFont typeface="IBM Plex Sans"/>
              <a:buChar char="•"/>
              <a:defRPr sz="1200" b="0" i="0" u="none" strike="noStrike" cap="none">
                <a:solidFill>
                  <a:schemeClr val="dk1"/>
                </a:solidFill>
                <a:latin typeface="IBM Plex Sans"/>
                <a:ea typeface="IBM Plex Sans"/>
                <a:cs typeface="IBM Plex Sans"/>
                <a:sym typeface="IBM Plex Sans"/>
              </a:defRPr>
            </a:lvl5pPr>
            <a:lvl6pPr marL="2743200" marR="0" lvl="5" indent="-304800" algn="l" rtl="0">
              <a:lnSpc>
                <a:spcPct val="125000"/>
              </a:lnSpc>
              <a:spcBef>
                <a:spcPts val="1100"/>
              </a:spcBef>
              <a:spcAft>
                <a:spcPts val="0"/>
              </a:spcAft>
              <a:buClr>
                <a:schemeClr val="dk1"/>
              </a:buClr>
              <a:buSzPts val="1200"/>
              <a:buFont typeface="IBM Plex Sans"/>
              <a:buChar char="•"/>
              <a:defRPr sz="1200" b="0" i="0" u="none" strike="noStrike" cap="none">
                <a:solidFill>
                  <a:schemeClr val="dk1"/>
                </a:solidFill>
                <a:latin typeface="IBM Plex Sans"/>
                <a:ea typeface="IBM Plex Sans"/>
                <a:cs typeface="IBM Plex Sans"/>
                <a:sym typeface="IBM Plex Sans"/>
              </a:defRPr>
            </a:lvl6pPr>
            <a:lvl7pPr marL="3200400" marR="0" lvl="6" indent="-304800" algn="l" rtl="0">
              <a:lnSpc>
                <a:spcPct val="125000"/>
              </a:lnSpc>
              <a:spcBef>
                <a:spcPts val="1100"/>
              </a:spcBef>
              <a:spcAft>
                <a:spcPts val="0"/>
              </a:spcAft>
              <a:buClr>
                <a:schemeClr val="dk1"/>
              </a:buClr>
              <a:buSzPts val="1200"/>
              <a:buFont typeface="IBM Plex Sans"/>
              <a:buChar char="•"/>
              <a:defRPr sz="1200" b="0" i="0" u="none" strike="noStrike" cap="none">
                <a:solidFill>
                  <a:schemeClr val="dk1"/>
                </a:solidFill>
                <a:latin typeface="IBM Plex Sans"/>
                <a:ea typeface="IBM Plex Sans"/>
                <a:cs typeface="IBM Plex Sans"/>
                <a:sym typeface="IBM Plex Sans"/>
              </a:defRPr>
            </a:lvl7pPr>
            <a:lvl8pPr marL="3657600" marR="0" lvl="7" indent="-304800" algn="l" rtl="0">
              <a:lnSpc>
                <a:spcPct val="125000"/>
              </a:lnSpc>
              <a:spcBef>
                <a:spcPts val="1100"/>
              </a:spcBef>
              <a:spcAft>
                <a:spcPts val="0"/>
              </a:spcAft>
              <a:buClr>
                <a:schemeClr val="dk1"/>
              </a:buClr>
              <a:buSzPts val="1200"/>
              <a:buFont typeface="IBM Plex Sans"/>
              <a:buChar char="•"/>
              <a:defRPr sz="1200" b="0" i="0" u="none" strike="noStrike" cap="none">
                <a:solidFill>
                  <a:schemeClr val="dk1"/>
                </a:solidFill>
                <a:latin typeface="IBM Plex Sans"/>
                <a:ea typeface="IBM Plex Sans"/>
                <a:cs typeface="IBM Plex Sans"/>
                <a:sym typeface="IBM Plex Sans"/>
              </a:defRPr>
            </a:lvl8pPr>
            <a:lvl9pPr marL="4114800" marR="0" lvl="8" indent="-304800" algn="l" rtl="0">
              <a:lnSpc>
                <a:spcPct val="125000"/>
              </a:lnSpc>
              <a:spcBef>
                <a:spcPts val="1100"/>
              </a:spcBef>
              <a:spcAft>
                <a:spcPts val="0"/>
              </a:spcAft>
              <a:buClr>
                <a:schemeClr val="dk1"/>
              </a:buClr>
              <a:buSzPts val="1200"/>
              <a:buFont typeface="IBM Plex Sans"/>
              <a:buChar char="•"/>
              <a:defRPr sz="1200" b="0" i="0" u="none" strike="noStrike" cap="none">
                <a:solidFill>
                  <a:schemeClr val="dk1"/>
                </a:solidFill>
                <a:latin typeface="IBM Plex Sans"/>
                <a:ea typeface="IBM Plex Sans"/>
                <a:cs typeface="IBM Plex Sans"/>
                <a:sym typeface="IBM Plex Sans"/>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7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7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85" userDrawn="1">
          <p15:clr>
            <a:srgbClr val="F26B43"/>
          </p15:clr>
        </p15:guide>
        <p15:guide id="2" orient="horz" pos="4135" userDrawn="1">
          <p15:clr>
            <a:srgbClr val="F26B43"/>
          </p15:clr>
        </p15:guide>
        <p15:guide id="3" pos="199" userDrawn="1">
          <p15:clr>
            <a:srgbClr val="F26B43"/>
          </p15:clr>
        </p15:guide>
        <p15:guide id="4" pos="6041" userDrawn="1">
          <p15:clr>
            <a:srgbClr val="F26B43"/>
          </p15:clr>
        </p15:guide>
        <p15:guide id="5" orient="horz" pos="740" userDrawn="1">
          <p15:clr>
            <a:srgbClr val="F26B43"/>
          </p15:clr>
        </p15:guide>
        <p15:guide id="6" pos="577" userDrawn="1">
          <p15:clr>
            <a:srgbClr val="F26B43"/>
          </p15:clr>
        </p15:guide>
        <p15:guide id="7" pos="703" userDrawn="1">
          <p15:clr>
            <a:srgbClr val="F26B43"/>
          </p15:clr>
        </p15:guide>
        <p15:guide id="8" pos="1082" userDrawn="1">
          <p15:clr>
            <a:srgbClr val="F26B43"/>
          </p15:clr>
        </p15:guide>
        <p15:guide id="9" pos="1208" userDrawn="1">
          <p15:clr>
            <a:srgbClr val="F26B43"/>
          </p15:clr>
        </p15:guide>
        <p15:guide id="10" pos="1565" userDrawn="1">
          <p15:clr>
            <a:srgbClr val="F26B43"/>
          </p15:clr>
        </p15:guide>
        <p15:guide id="11" pos="1691" userDrawn="1">
          <p15:clr>
            <a:srgbClr val="F26B43"/>
          </p15:clr>
        </p15:guide>
        <p15:guide id="12" pos="2070" userDrawn="1">
          <p15:clr>
            <a:srgbClr val="F26B43"/>
          </p15:clr>
        </p15:guide>
        <p15:guide id="13" pos="2196" userDrawn="1">
          <p15:clr>
            <a:srgbClr val="F26B43"/>
          </p15:clr>
        </p15:guide>
        <p15:guide id="14" pos="2553" userDrawn="1">
          <p15:clr>
            <a:srgbClr val="F26B43"/>
          </p15:clr>
        </p15:guide>
        <p15:guide id="15" pos="2679" userDrawn="1">
          <p15:clr>
            <a:srgbClr val="F26B43"/>
          </p15:clr>
        </p15:guide>
        <p15:guide id="16" pos="3057" userDrawn="1">
          <p15:clr>
            <a:srgbClr val="F26B43"/>
          </p15:clr>
        </p15:guide>
        <p15:guide id="17" pos="3183" userDrawn="1">
          <p15:clr>
            <a:srgbClr val="F26B43"/>
          </p15:clr>
        </p15:guide>
        <p15:guide id="18" pos="3561" userDrawn="1">
          <p15:clr>
            <a:srgbClr val="F26B43"/>
          </p15:clr>
        </p15:guide>
        <p15:guide id="19" pos="3687" userDrawn="1">
          <p15:clr>
            <a:srgbClr val="F26B43"/>
          </p15:clr>
        </p15:guide>
        <p15:guide id="20" pos="4044" userDrawn="1">
          <p15:clr>
            <a:srgbClr val="F26B43"/>
          </p15:clr>
        </p15:guide>
        <p15:guide id="21" pos="4170" userDrawn="1">
          <p15:clr>
            <a:srgbClr val="F26B43"/>
          </p15:clr>
        </p15:guide>
        <p15:guide id="22" pos="4549" userDrawn="1">
          <p15:clr>
            <a:srgbClr val="F26B43"/>
          </p15:clr>
        </p15:guide>
        <p15:guide id="23" pos="4675" userDrawn="1">
          <p15:clr>
            <a:srgbClr val="F26B43"/>
          </p15:clr>
        </p15:guide>
        <p15:guide id="24" pos="5032" userDrawn="1">
          <p15:clr>
            <a:srgbClr val="F26B43"/>
          </p15:clr>
        </p15:guide>
        <p15:guide id="25" pos="5158" userDrawn="1">
          <p15:clr>
            <a:srgbClr val="F26B43"/>
          </p15:clr>
        </p15:guide>
        <p15:guide id="26" pos="5537" userDrawn="1">
          <p15:clr>
            <a:srgbClr val="F26B43"/>
          </p15:clr>
        </p15:guide>
        <p15:guide id="27" pos="5663" userDrawn="1">
          <p15:clr>
            <a:srgbClr val="F26B43"/>
          </p15:clr>
        </p15:guide>
        <p15:guide id="28" orient="horz" pos="1295" userDrawn="1">
          <p15:clr>
            <a:srgbClr val="F26B43"/>
          </p15:clr>
        </p15:guide>
        <p15:guide id="29" orient="horz" pos="3971" userDrawn="1">
          <p15:clr>
            <a:srgbClr val="5ACBF0"/>
          </p15:clr>
        </p15:guide>
        <p15:guide id="30" orient="horz" pos="596" userDrawn="1">
          <p15:clr>
            <a:srgbClr val="5ACBF0"/>
          </p15:clr>
        </p15:guide>
        <p15:guide id="31" orient="horz" pos="226"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aihr.com/business/?utm_source=resource&amp;utm_medium=resource&amp;utm_campaign=templates&amp;utm_content=templates"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1.emf"/><Relationship Id="rId5" Type="http://schemas.openxmlformats.org/officeDocument/2006/relationships/image" Target="../media/image6.png"/><Relationship Id="rId10"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1.emf"/><Relationship Id="rId5" Type="http://schemas.openxmlformats.org/officeDocument/2006/relationships/image" Target="../media/image6.png"/><Relationship Id="rId10"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1F154C"/>
            </a:gs>
            <a:gs pos="100000">
              <a:srgbClr val="31216B"/>
            </a:gs>
          </a:gsLst>
          <a:lin ang="16200000" scaled="0"/>
        </a:gradFill>
        <a:effectLst/>
      </p:bgPr>
    </p:bg>
    <p:spTree>
      <p:nvGrpSpPr>
        <p:cNvPr id="1" name="Shape 21"/>
        <p:cNvGrpSpPr/>
        <p:nvPr/>
      </p:nvGrpSpPr>
      <p:grpSpPr>
        <a:xfrm>
          <a:off x="0" y="0"/>
          <a:ext cx="0" cy="0"/>
          <a:chOff x="0" y="0"/>
          <a:chExt cx="0" cy="0"/>
        </a:xfrm>
      </p:grpSpPr>
      <p:sp>
        <p:nvSpPr>
          <p:cNvPr id="22" name="Google Shape;22;g302d5a6b057_0_195"/>
          <p:cNvSpPr txBox="1"/>
          <p:nvPr/>
        </p:nvSpPr>
        <p:spPr>
          <a:xfrm>
            <a:off x="1851264" y="2399848"/>
            <a:ext cx="6830343" cy="2058305"/>
          </a:xfrm>
          <a:prstGeom prst="rect">
            <a:avLst/>
          </a:prstGeom>
          <a:noFill/>
          <a:ln>
            <a:noFill/>
          </a:ln>
        </p:spPr>
        <p:txBody>
          <a:bodyPr spcFirstLastPara="1" wrap="square" lIns="0" tIns="0" rIns="0" bIns="0" anchor="t" anchorCtr="0">
            <a:noAutofit/>
          </a:bodyPr>
          <a:lstStyle/>
          <a:p>
            <a:pPr>
              <a:lnSpc>
                <a:spcPct val="115000"/>
              </a:lnSpc>
            </a:pPr>
            <a:r>
              <a:rPr lang="en-US" sz="5897" b="1" dirty="0">
                <a:solidFill>
                  <a:schemeClr val="bg1"/>
                </a:solidFill>
              </a:rPr>
              <a:t>HR Strategic Plan </a:t>
            </a:r>
            <a:r>
              <a:rPr lang="en-US" sz="4536" b="1" dirty="0">
                <a:solidFill>
                  <a:schemeClr val="bg1"/>
                </a:solidFill>
              </a:rPr>
              <a:t>Template Collection</a:t>
            </a:r>
            <a:endParaRPr sz="7076" dirty="0">
              <a:solidFill>
                <a:schemeClr val="bg1"/>
              </a:solidFill>
              <a:latin typeface="Arial" panose="020B0604020202020204" pitchFamily="34" charset="0"/>
              <a:ea typeface="IBM Plex Sans"/>
              <a:cs typeface="Arial" panose="020B0604020202020204" pitchFamily="34" charset="0"/>
              <a:sym typeface="IBM Plex Sans"/>
            </a:endParaRPr>
          </a:p>
        </p:txBody>
      </p:sp>
      <p:pic>
        <p:nvPicPr>
          <p:cNvPr id="23" name="Google Shape;23;g302d5a6b057_0_195"/>
          <p:cNvPicPr preferRelativeResize="0"/>
          <p:nvPr/>
        </p:nvPicPr>
        <p:blipFill>
          <a:blip r:embed="rId3">
            <a:alphaModFix/>
          </a:blip>
          <a:stretch>
            <a:fillRect/>
          </a:stretch>
        </p:blipFill>
        <p:spPr>
          <a:xfrm>
            <a:off x="8681607" y="6309231"/>
            <a:ext cx="874016" cy="253467"/>
          </a:xfrm>
          <a:prstGeom prst="rect">
            <a:avLst/>
          </a:prstGeom>
          <a:noFill/>
          <a:ln>
            <a:noFill/>
          </a:ln>
        </p:spPr>
      </p:pic>
      <p:cxnSp>
        <p:nvCxnSpPr>
          <p:cNvPr id="2" name="Straight Connector 1">
            <a:extLst>
              <a:ext uri="{FF2B5EF4-FFF2-40B4-BE49-F238E27FC236}">
                <a16:creationId xmlns:a16="http://schemas.microsoft.com/office/drawing/2014/main" id="{FC88F1DC-17FD-823A-EBA6-3436F537FC83}"/>
              </a:ext>
            </a:extLst>
          </p:cNvPr>
          <p:cNvCxnSpPr>
            <a:cxnSpLocks/>
          </p:cNvCxnSpPr>
          <p:nvPr/>
        </p:nvCxnSpPr>
        <p:spPr>
          <a:xfrm>
            <a:off x="1404389" y="2399847"/>
            <a:ext cx="0" cy="1809507"/>
          </a:xfrm>
          <a:prstGeom prst="line">
            <a:avLst/>
          </a:prstGeom>
          <a:ln w="38100">
            <a:solidFill>
              <a:srgbClr val="459EAD"/>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8554333-494C-DE42-BA1E-FAE4AFFF57A5}"/>
              </a:ext>
            </a:extLst>
          </p:cNvPr>
          <p:cNvPicPr>
            <a:picLocks noChangeAspect="1"/>
          </p:cNvPicPr>
          <p:nvPr/>
        </p:nvPicPr>
        <p:blipFill>
          <a:blip r:embed="rId4"/>
          <a:stretch>
            <a:fillRect/>
          </a:stretch>
        </p:blipFill>
        <p:spPr>
          <a:xfrm>
            <a:off x="4149788" y="74351"/>
            <a:ext cx="5756212" cy="9488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graphicFrame>
        <p:nvGraphicFramePr>
          <p:cNvPr id="3" name="Google Shape;64;g2ec392b2bf5_0_38">
            <a:extLst>
              <a:ext uri="{FF2B5EF4-FFF2-40B4-BE49-F238E27FC236}">
                <a16:creationId xmlns:a16="http://schemas.microsoft.com/office/drawing/2014/main" id="{7895820E-F61D-2C0F-AD7B-E0CD427AEDAC}"/>
              </a:ext>
            </a:extLst>
          </p:cNvPr>
          <p:cNvGraphicFramePr/>
          <p:nvPr>
            <p:extLst>
              <p:ext uri="{D42A27DB-BD31-4B8C-83A1-F6EECF244321}">
                <p14:modId xmlns:p14="http://schemas.microsoft.com/office/powerpoint/2010/main" val="1676333928"/>
              </p:ext>
            </p:extLst>
          </p:nvPr>
        </p:nvGraphicFramePr>
        <p:xfrm>
          <a:off x="0" y="0"/>
          <a:ext cx="9905999" cy="946191"/>
        </p:xfrm>
        <a:graphic>
          <a:graphicData uri="http://schemas.openxmlformats.org/drawingml/2006/table">
            <a:tbl>
              <a:tblPr>
                <a:noFill/>
                <a:tableStyleId>{15D392B0-895E-48AF-A2CE-2CCF7080711B}</a:tableStyleId>
              </a:tblPr>
              <a:tblGrid>
                <a:gridCol w="9905999">
                  <a:extLst>
                    <a:ext uri="{9D8B030D-6E8A-4147-A177-3AD203B41FA5}">
                      <a16:colId xmlns:a16="http://schemas.microsoft.com/office/drawing/2014/main" val="20000"/>
                    </a:ext>
                  </a:extLst>
                </a:gridCol>
              </a:tblGrid>
              <a:tr h="946191">
                <a:tc>
                  <a:txBody>
                    <a:bodyPr/>
                    <a:lstStyle/>
                    <a:p>
                      <a:pPr marL="0" lvl="0" indent="0" algn="l" rtl="0">
                        <a:spcBef>
                          <a:spcPts val="0"/>
                        </a:spcBef>
                        <a:spcAft>
                          <a:spcPts val="0"/>
                        </a:spcAft>
                        <a:buNone/>
                      </a:pPr>
                      <a:r>
                        <a:rPr lang="en-US" sz="1200" dirty="0"/>
                        <a:t> </a:t>
                      </a:r>
                      <a:endParaRPr sz="1200" dirty="0"/>
                    </a:p>
                  </a:txBody>
                  <a:tcPr marL="82939" marR="82939" marT="82939" marB="82939">
                    <a:lnL w="9525" cap="flat" cmpd="sng">
                      <a:solidFill>
                        <a:srgbClr val="000000"/>
                      </a:solidFill>
                      <a:prstDash val="solid"/>
                      <a:round/>
                      <a:headEnd type="none" w="sm" len="sm"/>
                      <a:tailEnd type="none" w="sm" len="sm"/>
                    </a:lnL>
                    <a:gradFill flip="none" rotWithShape="1">
                      <a:gsLst>
                        <a:gs pos="0">
                          <a:srgbClr val="1F154C"/>
                        </a:gs>
                        <a:gs pos="50000">
                          <a:srgbClr val="1F154C"/>
                        </a:gs>
                        <a:gs pos="100000">
                          <a:srgbClr val="31216B"/>
                        </a:gs>
                      </a:gsLst>
                      <a:lin ang="16200000" scaled="0"/>
                      <a:tileRect/>
                    </a:gradFill>
                  </a:tcPr>
                </a:tc>
                <a:extLst>
                  <a:ext uri="{0D108BD9-81ED-4DB2-BD59-A6C34878D82A}">
                    <a16:rowId xmlns:a16="http://schemas.microsoft.com/office/drawing/2014/main" val="10000"/>
                  </a:ext>
                </a:extLst>
              </a:tr>
            </a:tbl>
          </a:graphicData>
        </a:graphic>
      </p:graphicFrame>
      <p:sp>
        <p:nvSpPr>
          <p:cNvPr id="219" name="Google Shape;219;g302d5a6b057_0_171"/>
          <p:cNvSpPr/>
          <p:nvPr/>
        </p:nvSpPr>
        <p:spPr>
          <a:xfrm>
            <a:off x="343795" y="1175232"/>
            <a:ext cx="9128880" cy="2164717"/>
          </a:xfrm>
          <a:prstGeom prst="roundRect">
            <a:avLst>
              <a:gd name="adj" fmla="val 7485"/>
            </a:avLst>
          </a:prstGeom>
          <a:solidFill>
            <a:srgbClr val="F4F6FA"/>
          </a:solidFill>
          <a:ln>
            <a:noFill/>
          </a:ln>
        </p:spPr>
        <p:txBody>
          <a:bodyPr spcFirstLastPara="1" wrap="square" lIns="82939" tIns="41458" rIns="82939" bIns="41458" anchor="ctr" anchorCtr="0">
            <a:noAutofit/>
          </a:bodyPr>
          <a:lstStyle/>
          <a:p>
            <a:pPr algn="ctr">
              <a:buSzPts val="1400"/>
            </a:pPr>
            <a:endParaRPr sz="1270">
              <a:solidFill>
                <a:schemeClr val="lt1"/>
              </a:solidFill>
            </a:endParaRPr>
          </a:p>
        </p:txBody>
      </p:sp>
      <p:sp>
        <p:nvSpPr>
          <p:cNvPr id="220" name="Google Shape;220;g302d5a6b057_0_171"/>
          <p:cNvSpPr txBox="1"/>
          <p:nvPr/>
        </p:nvSpPr>
        <p:spPr>
          <a:xfrm>
            <a:off x="585867" y="1817245"/>
            <a:ext cx="4003938" cy="1326209"/>
          </a:xfrm>
          <a:prstGeom prst="rect">
            <a:avLst/>
          </a:prstGeom>
          <a:noFill/>
          <a:ln>
            <a:noFill/>
          </a:ln>
        </p:spPr>
        <p:txBody>
          <a:bodyPr spcFirstLastPara="1" wrap="square" lIns="0" tIns="0" rIns="0" bIns="0" anchor="t" anchorCtr="0">
            <a:noAutofit/>
          </a:bodyPr>
          <a:lstStyle/>
          <a:p>
            <a:pPr>
              <a:lnSpc>
                <a:spcPct val="113000"/>
              </a:lnSpc>
              <a:spcAft>
                <a:spcPts val="454"/>
              </a:spcAft>
              <a:buClr>
                <a:srgbClr val="8BD4DB"/>
              </a:buClr>
              <a:buSzPts val="1320"/>
            </a:pPr>
            <a:r>
              <a:rPr lang="en-US" sz="998" i="1">
                <a:solidFill>
                  <a:schemeClr val="dk1"/>
                </a:solidFill>
              </a:rPr>
              <a:t>In 2-3 sentences, what do we want to achieve and why is this important?</a:t>
            </a:r>
            <a:endParaRPr sz="998" i="1">
              <a:solidFill>
                <a:schemeClr val="dk1"/>
              </a:solidFill>
            </a:endParaRPr>
          </a:p>
        </p:txBody>
      </p:sp>
      <p:sp>
        <p:nvSpPr>
          <p:cNvPr id="221" name="Google Shape;221;g302d5a6b057_0_171"/>
          <p:cNvSpPr/>
          <p:nvPr/>
        </p:nvSpPr>
        <p:spPr>
          <a:xfrm>
            <a:off x="497394" y="1348988"/>
            <a:ext cx="4092388" cy="375573"/>
          </a:xfrm>
          <a:prstGeom prst="roundRect">
            <a:avLst>
              <a:gd name="adj" fmla="val 31872"/>
            </a:avLst>
          </a:prstGeom>
          <a:solidFill>
            <a:srgbClr val="CACFE4"/>
          </a:solidFill>
          <a:ln>
            <a:noFill/>
          </a:ln>
        </p:spPr>
        <p:txBody>
          <a:bodyPr spcFirstLastPara="1" wrap="square" lIns="82939" tIns="41458" rIns="82939" bIns="41458" anchor="ctr" anchorCtr="0">
            <a:noAutofit/>
          </a:bodyPr>
          <a:lstStyle/>
          <a:p>
            <a:pPr algn="ctr">
              <a:buSzPts val="1400"/>
            </a:pPr>
            <a:endParaRPr sz="1270">
              <a:solidFill>
                <a:schemeClr val="lt1"/>
              </a:solidFill>
            </a:endParaRPr>
          </a:p>
        </p:txBody>
      </p:sp>
      <p:sp>
        <p:nvSpPr>
          <p:cNvPr id="222" name="Google Shape;222;g302d5a6b057_0_171"/>
          <p:cNvSpPr txBox="1"/>
          <p:nvPr/>
        </p:nvSpPr>
        <p:spPr>
          <a:xfrm>
            <a:off x="620483" y="1398127"/>
            <a:ext cx="3905146" cy="219084"/>
          </a:xfrm>
          <a:prstGeom prst="rect">
            <a:avLst/>
          </a:prstGeom>
          <a:noFill/>
          <a:ln>
            <a:noFill/>
          </a:ln>
        </p:spPr>
        <p:txBody>
          <a:bodyPr spcFirstLastPara="1" wrap="square" lIns="0" tIns="0" rIns="0" bIns="0" anchor="t" anchorCtr="0">
            <a:noAutofit/>
          </a:bodyPr>
          <a:lstStyle/>
          <a:p>
            <a:pPr>
              <a:lnSpc>
                <a:spcPct val="113000"/>
              </a:lnSpc>
              <a:spcAft>
                <a:spcPts val="998"/>
              </a:spcAft>
              <a:buClr>
                <a:schemeClr val="dk2"/>
              </a:buClr>
              <a:buSzPts val="1500"/>
            </a:pPr>
            <a:r>
              <a:rPr lang="en-US" sz="1633" b="1">
                <a:solidFill>
                  <a:schemeClr val="dk1"/>
                </a:solidFill>
              </a:rPr>
              <a:t>Strategic ambition</a:t>
            </a:r>
            <a:endParaRPr sz="1270" b="1"/>
          </a:p>
        </p:txBody>
      </p:sp>
      <p:sp>
        <p:nvSpPr>
          <p:cNvPr id="223" name="Google Shape;223;g302d5a6b057_0_171"/>
          <p:cNvSpPr/>
          <p:nvPr/>
        </p:nvSpPr>
        <p:spPr>
          <a:xfrm>
            <a:off x="361180" y="3450376"/>
            <a:ext cx="6291397" cy="2858984"/>
          </a:xfrm>
          <a:prstGeom prst="roundRect">
            <a:avLst>
              <a:gd name="adj" fmla="val 2706"/>
            </a:avLst>
          </a:prstGeom>
          <a:solidFill>
            <a:srgbClr val="FFFFFF"/>
          </a:solidFill>
          <a:ln w="12700" cap="flat" cmpd="sng">
            <a:solidFill>
              <a:srgbClr val="D8D8D8"/>
            </a:solidFill>
            <a:prstDash val="solid"/>
            <a:miter lim="800000"/>
            <a:headEnd type="none" w="sm" len="sm"/>
            <a:tailEnd type="none" w="sm" len="sm"/>
          </a:ln>
        </p:spPr>
        <p:txBody>
          <a:bodyPr spcFirstLastPara="1" wrap="square" lIns="106503" tIns="106503" rIns="106503" bIns="106503" anchor="t" anchorCtr="0">
            <a:noAutofit/>
          </a:bodyPr>
          <a:lstStyle/>
          <a:p>
            <a:pPr>
              <a:lnSpc>
                <a:spcPct val="114000"/>
              </a:lnSpc>
              <a:buSzPts val="1300"/>
            </a:pPr>
            <a:endParaRPr sz="1179" dirty="0">
              <a:solidFill>
                <a:srgbClr val="30206B"/>
              </a:solidFill>
              <a:latin typeface="Arial" panose="020B0604020202020204" pitchFamily="34" charset="0"/>
              <a:ea typeface="IBM Plex Sans"/>
              <a:cs typeface="Arial" panose="020B0604020202020204" pitchFamily="34" charset="0"/>
              <a:sym typeface="IBM Plex Sans"/>
            </a:endParaRPr>
          </a:p>
        </p:txBody>
      </p:sp>
      <p:sp>
        <p:nvSpPr>
          <p:cNvPr id="224" name="Google Shape;224;g302d5a6b057_0_171"/>
          <p:cNvSpPr txBox="1"/>
          <p:nvPr/>
        </p:nvSpPr>
        <p:spPr>
          <a:xfrm>
            <a:off x="585866" y="3568400"/>
            <a:ext cx="5180190" cy="219084"/>
          </a:xfrm>
          <a:prstGeom prst="rect">
            <a:avLst/>
          </a:prstGeom>
          <a:noFill/>
          <a:ln>
            <a:noFill/>
          </a:ln>
        </p:spPr>
        <p:txBody>
          <a:bodyPr spcFirstLastPara="1" wrap="square" lIns="0" tIns="0" rIns="0" bIns="0" anchor="t" anchorCtr="0">
            <a:noAutofit/>
          </a:bodyPr>
          <a:lstStyle/>
          <a:p>
            <a:pPr>
              <a:lnSpc>
                <a:spcPct val="113000"/>
              </a:lnSpc>
              <a:spcAft>
                <a:spcPts val="998"/>
              </a:spcAft>
              <a:buClr>
                <a:schemeClr val="dk2"/>
              </a:buClr>
              <a:buSzPts val="1500"/>
            </a:pPr>
            <a:r>
              <a:rPr lang="en-US" sz="1633" b="1" dirty="0">
                <a:solidFill>
                  <a:schemeClr val="dk1"/>
                </a:solidFill>
              </a:rPr>
              <a:t>Key initiatives and success measures</a:t>
            </a:r>
            <a:endParaRPr sz="1270" b="1" dirty="0"/>
          </a:p>
        </p:txBody>
      </p:sp>
      <p:sp>
        <p:nvSpPr>
          <p:cNvPr id="225" name="Google Shape;225;g302d5a6b057_0_171"/>
          <p:cNvSpPr txBox="1"/>
          <p:nvPr/>
        </p:nvSpPr>
        <p:spPr>
          <a:xfrm>
            <a:off x="4939636" y="1398127"/>
            <a:ext cx="4331340" cy="219084"/>
          </a:xfrm>
          <a:prstGeom prst="rect">
            <a:avLst/>
          </a:prstGeom>
          <a:noFill/>
          <a:ln>
            <a:noFill/>
          </a:ln>
        </p:spPr>
        <p:txBody>
          <a:bodyPr spcFirstLastPara="1" wrap="square" lIns="0" tIns="0" rIns="0" bIns="0" anchor="t" anchorCtr="0">
            <a:noAutofit/>
          </a:bodyPr>
          <a:lstStyle/>
          <a:p>
            <a:pPr algn="ctr">
              <a:lnSpc>
                <a:spcPct val="113000"/>
              </a:lnSpc>
              <a:spcAft>
                <a:spcPts val="998"/>
              </a:spcAft>
              <a:buClr>
                <a:schemeClr val="dk2"/>
              </a:buClr>
              <a:buSzPts val="1500"/>
            </a:pPr>
            <a:r>
              <a:rPr lang="en-US" sz="1633" b="1">
                <a:solidFill>
                  <a:schemeClr val="dk1"/>
                </a:solidFill>
              </a:rPr>
              <a:t>Strategic focus areas</a:t>
            </a:r>
            <a:endParaRPr sz="1270" b="1"/>
          </a:p>
        </p:txBody>
      </p:sp>
      <p:sp>
        <p:nvSpPr>
          <p:cNvPr id="226" name="Google Shape;226;g302d5a6b057_0_171"/>
          <p:cNvSpPr txBox="1"/>
          <p:nvPr/>
        </p:nvSpPr>
        <p:spPr>
          <a:xfrm>
            <a:off x="5223268" y="1739068"/>
            <a:ext cx="4003938" cy="1326209"/>
          </a:xfrm>
          <a:prstGeom prst="rect">
            <a:avLst/>
          </a:prstGeom>
          <a:noFill/>
          <a:ln>
            <a:noFill/>
          </a:ln>
        </p:spPr>
        <p:txBody>
          <a:bodyPr spcFirstLastPara="1" wrap="square" lIns="0" tIns="0" rIns="0" bIns="0" anchor="t" anchorCtr="0">
            <a:noAutofit/>
          </a:bodyPr>
          <a:lstStyle/>
          <a:p>
            <a:pPr>
              <a:buSzPts val="1100"/>
            </a:pPr>
            <a:r>
              <a:rPr lang="en-US" sz="998" i="1">
                <a:solidFill>
                  <a:schemeClr val="dk1"/>
                </a:solidFill>
              </a:rPr>
              <a:t>To achieve our overarching strategy, what will we collectively focus on (3-5 things)?</a:t>
            </a:r>
            <a:endParaRPr sz="998" i="1">
              <a:solidFill>
                <a:schemeClr val="dk1"/>
              </a:solidFill>
            </a:endParaRPr>
          </a:p>
          <a:p>
            <a:pPr>
              <a:buSzPts val="1100"/>
            </a:pPr>
            <a:endParaRPr sz="998" i="1">
              <a:solidFill>
                <a:schemeClr val="dk1"/>
              </a:solidFill>
            </a:endParaRPr>
          </a:p>
          <a:p>
            <a:pPr>
              <a:buSzPts val="1100"/>
            </a:pPr>
            <a:r>
              <a:rPr lang="en-US" sz="998" i="1">
                <a:solidFill>
                  <a:schemeClr val="dk1"/>
                </a:solidFill>
              </a:rPr>
              <a:t>1.</a:t>
            </a:r>
            <a:endParaRPr sz="998" i="1">
              <a:solidFill>
                <a:schemeClr val="dk1"/>
              </a:solidFill>
            </a:endParaRPr>
          </a:p>
          <a:p>
            <a:pPr>
              <a:buSzPts val="1100"/>
            </a:pPr>
            <a:r>
              <a:rPr lang="en-US" sz="998" i="1">
                <a:solidFill>
                  <a:schemeClr val="dk1"/>
                </a:solidFill>
              </a:rPr>
              <a:t>2.</a:t>
            </a:r>
            <a:endParaRPr sz="998" i="1">
              <a:solidFill>
                <a:schemeClr val="dk1"/>
              </a:solidFill>
            </a:endParaRPr>
          </a:p>
          <a:p>
            <a:pPr>
              <a:buSzPts val="1100"/>
            </a:pPr>
            <a:r>
              <a:rPr lang="en-US" sz="998" i="1">
                <a:solidFill>
                  <a:schemeClr val="dk1"/>
                </a:solidFill>
              </a:rPr>
              <a:t>3.</a:t>
            </a:r>
            <a:endParaRPr sz="998" i="1">
              <a:solidFill>
                <a:schemeClr val="dk1"/>
              </a:solidFill>
            </a:endParaRPr>
          </a:p>
          <a:p>
            <a:pPr>
              <a:buSzPts val="1100"/>
            </a:pPr>
            <a:r>
              <a:rPr lang="en-US" sz="998" i="1">
                <a:solidFill>
                  <a:schemeClr val="dk1"/>
                </a:solidFill>
              </a:rPr>
              <a:t>4.</a:t>
            </a:r>
            <a:endParaRPr sz="998" i="1">
              <a:solidFill>
                <a:schemeClr val="dk1"/>
              </a:solidFill>
            </a:endParaRPr>
          </a:p>
          <a:p>
            <a:pPr>
              <a:buSzPts val="1100"/>
            </a:pPr>
            <a:r>
              <a:rPr lang="en-US" sz="998" i="1">
                <a:solidFill>
                  <a:schemeClr val="dk1"/>
                </a:solidFill>
              </a:rPr>
              <a:t>5.</a:t>
            </a:r>
            <a:endParaRPr sz="998" i="1">
              <a:solidFill>
                <a:schemeClr val="dk1"/>
              </a:solidFill>
            </a:endParaRPr>
          </a:p>
        </p:txBody>
      </p:sp>
      <p:sp>
        <p:nvSpPr>
          <p:cNvPr id="227" name="Google Shape;227;g302d5a6b057_0_171"/>
          <p:cNvSpPr/>
          <p:nvPr/>
        </p:nvSpPr>
        <p:spPr>
          <a:xfrm>
            <a:off x="6756835" y="3451714"/>
            <a:ext cx="2715830" cy="2858984"/>
          </a:xfrm>
          <a:prstGeom prst="roundRect">
            <a:avLst>
              <a:gd name="adj" fmla="val 2706"/>
            </a:avLst>
          </a:prstGeom>
          <a:solidFill>
            <a:srgbClr val="F2F2F2"/>
          </a:solidFill>
          <a:ln>
            <a:noFill/>
          </a:ln>
        </p:spPr>
        <p:txBody>
          <a:bodyPr spcFirstLastPara="1" wrap="square" lIns="106503" tIns="106503" rIns="106503" bIns="106503" anchor="t" anchorCtr="0">
            <a:noAutofit/>
          </a:bodyPr>
          <a:lstStyle/>
          <a:p>
            <a:pPr>
              <a:lnSpc>
                <a:spcPct val="114000"/>
              </a:lnSpc>
              <a:buSzPts val="1300"/>
            </a:pPr>
            <a:endParaRPr sz="1179" dirty="0">
              <a:solidFill>
                <a:srgbClr val="30206B"/>
              </a:solidFill>
              <a:latin typeface="Arial" panose="020B0604020202020204" pitchFamily="34" charset="0"/>
              <a:ea typeface="IBM Plex Sans"/>
              <a:cs typeface="Arial" panose="020B0604020202020204" pitchFamily="34" charset="0"/>
              <a:sym typeface="IBM Plex Sans"/>
            </a:endParaRPr>
          </a:p>
        </p:txBody>
      </p:sp>
      <p:sp>
        <p:nvSpPr>
          <p:cNvPr id="229" name="Google Shape;229;g302d5a6b057_0_171"/>
          <p:cNvSpPr txBox="1">
            <a:spLocks noGrp="1"/>
          </p:cNvSpPr>
          <p:nvPr>
            <p:ph type="title"/>
          </p:nvPr>
        </p:nvSpPr>
        <p:spPr>
          <a:xfrm>
            <a:off x="517964" y="293791"/>
            <a:ext cx="8811004" cy="522809"/>
          </a:xfrm>
          <a:prstGeom prst="rect">
            <a:avLst/>
          </a:prstGeom>
          <a:noFill/>
          <a:ln>
            <a:noFill/>
          </a:ln>
        </p:spPr>
        <p:txBody>
          <a:bodyPr spcFirstLastPara="1" wrap="square" lIns="0" tIns="0" rIns="0" bIns="0" anchor="t" anchorCtr="0">
            <a:noAutofit/>
          </a:bodyPr>
          <a:lstStyle/>
          <a:p>
            <a:r>
              <a:rPr lang="en-US" b="1" dirty="0">
                <a:solidFill>
                  <a:schemeClr val="lt1"/>
                </a:solidFill>
                <a:latin typeface="Arial"/>
                <a:ea typeface="Arial"/>
                <a:cs typeface="Arial"/>
                <a:sym typeface="Arial"/>
              </a:rPr>
              <a:t>HR Strategy on a Page </a:t>
            </a:r>
            <a:r>
              <a:rPr lang="en-US" b="1" dirty="0">
                <a:solidFill>
                  <a:srgbClr val="C5EEED"/>
                </a:solidFill>
                <a:latin typeface="Arial"/>
                <a:ea typeface="Arial"/>
                <a:cs typeface="Arial"/>
                <a:sym typeface="Arial"/>
              </a:rPr>
              <a:t>// Employees</a:t>
            </a:r>
            <a:endParaRPr sz="3992" b="1" dirty="0">
              <a:solidFill>
                <a:srgbClr val="C5EEED"/>
              </a:solidFill>
              <a:latin typeface="Arial"/>
              <a:ea typeface="Arial"/>
              <a:cs typeface="Arial"/>
              <a:sym typeface="Arial"/>
            </a:endParaRPr>
          </a:p>
        </p:txBody>
      </p:sp>
      <p:graphicFrame>
        <p:nvGraphicFramePr>
          <p:cNvPr id="231" name="Google Shape;231;g302d5a6b057_0_171"/>
          <p:cNvGraphicFramePr/>
          <p:nvPr>
            <p:extLst>
              <p:ext uri="{D42A27DB-BD31-4B8C-83A1-F6EECF244321}">
                <p14:modId xmlns:p14="http://schemas.microsoft.com/office/powerpoint/2010/main" val="1216509999"/>
              </p:ext>
            </p:extLst>
          </p:nvPr>
        </p:nvGraphicFramePr>
        <p:xfrm>
          <a:off x="487823" y="4063892"/>
          <a:ext cx="6057230" cy="2214468"/>
        </p:xfrm>
        <a:graphic>
          <a:graphicData uri="http://schemas.openxmlformats.org/drawingml/2006/table">
            <a:tbl>
              <a:tblPr>
                <a:noFill/>
                <a:tableStyleId>{00ABE853-55E8-4B33-878A-430B34186F29}</a:tableStyleId>
              </a:tblPr>
              <a:tblGrid>
                <a:gridCol w="2184176">
                  <a:extLst>
                    <a:ext uri="{9D8B030D-6E8A-4147-A177-3AD203B41FA5}">
                      <a16:colId xmlns:a16="http://schemas.microsoft.com/office/drawing/2014/main" val="20000"/>
                    </a:ext>
                  </a:extLst>
                </a:gridCol>
                <a:gridCol w="2184244">
                  <a:extLst>
                    <a:ext uri="{9D8B030D-6E8A-4147-A177-3AD203B41FA5}">
                      <a16:colId xmlns:a16="http://schemas.microsoft.com/office/drawing/2014/main" val="20001"/>
                    </a:ext>
                  </a:extLst>
                </a:gridCol>
                <a:gridCol w="1688810">
                  <a:extLst>
                    <a:ext uri="{9D8B030D-6E8A-4147-A177-3AD203B41FA5}">
                      <a16:colId xmlns:a16="http://schemas.microsoft.com/office/drawing/2014/main" val="20002"/>
                    </a:ext>
                  </a:extLst>
                </a:gridCol>
              </a:tblGrid>
              <a:tr h="470038">
                <a:tc>
                  <a:txBody>
                    <a:bodyPr/>
                    <a:lstStyle/>
                    <a:p>
                      <a:pPr marL="0" lvl="0" indent="0" algn="l" rtl="0">
                        <a:spcBef>
                          <a:spcPts val="0"/>
                        </a:spcBef>
                        <a:spcAft>
                          <a:spcPts val="0"/>
                        </a:spcAft>
                        <a:buNone/>
                      </a:pPr>
                      <a:r>
                        <a:rPr lang="en-US" sz="1000" i="1" dirty="0">
                          <a:solidFill>
                            <a:srgbClr val="30206B"/>
                          </a:solidFill>
                        </a:rPr>
                        <a:t>What will we be delivering in line with our strategic focus areas?</a:t>
                      </a:r>
                      <a:endParaRPr sz="1200" i="1" dirty="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r>
                        <a:rPr lang="en-US" sz="1000" i="1">
                          <a:solidFill>
                            <a:srgbClr val="30206B"/>
                          </a:solidFill>
                        </a:rPr>
                        <a:t>How will we know that we have been successful?</a:t>
                      </a:r>
                      <a:endParaRPr sz="1200" i="1"/>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r>
                        <a:rPr lang="en-US" sz="1000" b="0" i="1" dirty="0">
                          <a:solidFill>
                            <a:srgbClr val="30206B"/>
                          </a:solidFill>
                          <a:latin typeface="Arial" panose="020B0604020202020204" pitchFamily="34" charset="0"/>
                          <a:ea typeface="IBM Plex Sans"/>
                          <a:cs typeface="Arial" panose="020B0604020202020204" pitchFamily="34" charset="0"/>
                          <a:sym typeface="IBM Plex Sans"/>
                        </a:rPr>
                        <a:t>In which timeframe will this be delivered? </a:t>
                      </a:r>
                      <a:endParaRPr sz="1000" b="0" i="1" dirty="0">
                        <a:solidFill>
                          <a:srgbClr val="30206B"/>
                        </a:solidFill>
                        <a:latin typeface="Arial" panose="020B0604020202020204" pitchFamily="34" charset="0"/>
                        <a:ea typeface="IBM Plex Sans"/>
                        <a:cs typeface="Arial" panose="020B0604020202020204" pitchFamily="34" charset="0"/>
                        <a:sym typeface="IBM Plex Sans"/>
                      </a:endParaRPr>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0"/>
                  </a:ext>
                </a:extLst>
              </a:tr>
              <a:tr h="345636">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1"/>
                  </a:ext>
                </a:extLst>
              </a:tr>
              <a:tr h="345636">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2"/>
                  </a:ext>
                </a:extLst>
              </a:tr>
              <a:tr h="345636">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3"/>
                  </a:ext>
                </a:extLst>
              </a:tr>
              <a:tr h="345636">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4"/>
                  </a:ext>
                </a:extLst>
              </a:tr>
              <a:tr h="345636">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dirty="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5"/>
                  </a:ext>
                </a:extLst>
              </a:tr>
            </a:tbl>
          </a:graphicData>
        </a:graphic>
      </p:graphicFrame>
      <p:sp>
        <p:nvSpPr>
          <p:cNvPr id="232" name="Google Shape;232;g302d5a6b057_0_171"/>
          <p:cNvSpPr txBox="1"/>
          <p:nvPr/>
        </p:nvSpPr>
        <p:spPr>
          <a:xfrm>
            <a:off x="6781193" y="3566813"/>
            <a:ext cx="2667115" cy="219084"/>
          </a:xfrm>
          <a:prstGeom prst="rect">
            <a:avLst/>
          </a:prstGeom>
          <a:noFill/>
          <a:ln>
            <a:noFill/>
          </a:ln>
        </p:spPr>
        <p:txBody>
          <a:bodyPr spcFirstLastPara="1" wrap="square" lIns="0" tIns="0" rIns="0" bIns="0" anchor="t" anchorCtr="0">
            <a:noAutofit/>
          </a:bodyPr>
          <a:lstStyle/>
          <a:p>
            <a:pPr algn="ctr">
              <a:lnSpc>
                <a:spcPct val="113000"/>
              </a:lnSpc>
              <a:spcAft>
                <a:spcPts val="998"/>
              </a:spcAft>
              <a:buClr>
                <a:schemeClr val="dk2"/>
              </a:buClr>
              <a:buSzPts val="1500"/>
            </a:pPr>
            <a:r>
              <a:rPr lang="en-US" sz="1633" b="1">
                <a:solidFill>
                  <a:schemeClr val="dk1"/>
                </a:solidFill>
              </a:rPr>
              <a:t>Our values and beliefs</a:t>
            </a:r>
            <a:endParaRPr sz="1270" b="1"/>
          </a:p>
        </p:txBody>
      </p:sp>
      <p:sp>
        <p:nvSpPr>
          <p:cNvPr id="233" name="Google Shape;233;g302d5a6b057_0_171"/>
          <p:cNvSpPr txBox="1"/>
          <p:nvPr/>
        </p:nvSpPr>
        <p:spPr>
          <a:xfrm>
            <a:off x="6974989" y="3982166"/>
            <a:ext cx="2269225" cy="781769"/>
          </a:xfrm>
          <a:prstGeom prst="rect">
            <a:avLst/>
          </a:prstGeom>
          <a:noFill/>
          <a:ln>
            <a:noFill/>
          </a:ln>
        </p:spPr>
        <p:txBody>
          <a:bodyPr spcFirstLastPara="1" wrap="square" lIns="82939" tIns="82939" rIns="82939" bIns="82939" anchor="t" anchorCtr="0">
            <a:spAutoFit/>
          </a:bodyPr>
          <a:lstStyle/>
          <a:p>
            <a:pPr>
              <a:buSzPts val="1100"/>
            </a:pPr>
            <a:r>
              <a:rPr lang="en-US" sz="998" i="1">
                <a:solidFill>
                  <a:schemeClr val="dk1"/>
                </a:solidFill>
              </a:rPr>
              <a:t>What do we fundamentally believe about our people, what experiences are we crafting and how do they contribute?</a:t>
            </a:r>
            <a:endParaRPr sz="998" i="1">
              <a:solidFill>
                <a:schemeClr val="dk1"/>
              </a:solidFill>
            </a:endParaRPr>
          </a:p>
        </p:txBody>
      </p:sp>
      <p:pic>
        <p:nvPicPr>
          <p:cNvPr id="234" name="Google Shape;234;g302d5a6b057_0_171"/>
          <p:cNvPicPr preferRelativeResize="0"/>
          <p:nvPr/>
        </p:nvPicPr>
        <p:blipFill>
          <a:blip r:embed="rId3">
            <a:alphaModFix/>
          </a:blip>
          <a:stretch>
            <a:fillRect/>
          </a:stretch>
        </p:blipFill>
        <p:spPr>
          <a:xfrm>
            <a:off x="8681611" y="348269"/>
            <a:ext cx="874016" cy="253467"/>
          </a:xfrm>
          <a:prstGeom prst="rect">
            <a:avLst/>
          </a:prstGeom>
          <a:noFill/>
          <a:ln>
            <a:noFill/>
          </a:ln>
        </p:spPr>
      </p:pic>
      <p:cxnSp>
        <p:nvCxnSpPr>
          <p:cNvPr id="2" name="Straight Connector 1">
            <a:extLst>
              <a:ext uri="{FF2B5EF4-FFF2-40B4-BE49-F238E27FC236}">
                <a16:creationId xmlns:a16="http://schemas.microsoft.com/office/drawing/2014/main" id="{2CB00B58-D1CF-B9EC-0CE3-C1B21790DC43}"/>
              </a:ext>
            </a:extLst>
          </p:cNvPr>
          <p:cNvCxnSpPr>
            <a:cxnSpLocks/>
          </p:cNvCxnSpPr>
          <p:nvPr/>
        </p:nvCxnSpPr>
        <p:spPr>
          <a:xfrm>
            <a:off x="357461" y="224238"/>
            <a:ext cx="0" cy="497716"/>
          </a:xfrm>
          <a:prstGeom prst="line">
            <a:avLst/>
          </a:prstGeom>
          <a:ln w="25400">
            <a:solidFill>
              <a:srgbClr val="459EA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1D54E23D-10EB-34B0-672A-DF88E0AF3D6F}"/>
              </a:ext>
            </a:extLst>
          </p:cNvPr>
          <p:cNvPicPr>
            <a:picLocks noChangeAspect="1"/>
          </p:cNvPicPr>
          <p:nvPr/>
        </p:nvPicPr>
        <p:blipFill>
          <a:blip r:embed="rId3"/>
          <a:stretch>
            <a:fillRect/>
          </a:stretch>
        </p:blipFill>
        <p:spPr>
          <a:xfrm>
            <a:off x="0" y="0"/>
            <a:ext cx="9985513" cy="6897623"/>
          </a:xfrm>
          <a:prstGeom prst="rect">
            <a:avLst/>
          </a:prstGeom>
        </p:spPr>
      </p:pic>
      <p:pic>
        <p:nvPicPr>
          <p:cNvPr id="3" name="Picture 2">
            <a:extLst>
              <a:ext uri="{FF2B5EF4-FFF2-40B4-BE49-F238E27FC236}">
                <a16:creationId xmlns:a16="http://schemas.microsoft.com/office/drawing/2014/main" id="{D097407C-5F91-9BD0-0DDF-1A8E819CAE29}"/>
              </a:ext>
            </a:extLst>
          </p:cNvPr>
          <p:cNvPicPr>
            <a:picLocks noChangeAspect="1"/>
          </p:cNvPicPr>
          <p:nvPr/>
        </p:nvPicPr>
        <p:blipFill>
          <a:blip r:embed="rId4"/>
          <a:stretch>
            <a:fillRect/>
          </a:stretch>
        </p:blipFill>
        <p:spPr>
          <a:xfrm>
            <a:off x="7999503" y="4455275"/>
            <a:ext cx="1658205" cy="1653853"/>
          </a:xfrm>
          <a:prstGeom prst="rect">
            <a:avLst/>
          </a:prstGeom>
        </p:spPr>
      </p:pic>
    </p:spTree>
    <p:extLst>
      <p:ext uri="{BB962C8B-B14F-4D97-AF65-F5344CB8AC3E}">
        <p14:creationId xmlns:p14="http://schemas.microsoft.com/office/powerpoint/2010/main" val="342448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28" name="Google Shape;28;g2ec392b2bf5_0_38"/>
          <p:cNvSpPr/>
          <p:nvPr/>
        </p:nvSpPr>
        <p:spPr>
          <a:xfrm>
            <a:off x="369112" y="2046193"/>
            <a:ext cx="9173786" cy="4426050"/>
          </a:xfrm>
          <a:prstGeom prst="roundRect">
            <a:avLst>
              <a:gd name="adj" fmla="val 1371"/>
            </a:avLst>
          </a:prstGeom>
          <a:solidFill>
            <a:srgbClr val="FFFFFF"/>
          </a:solidFill>
          <a:ln w="19050" cap="flat" cmpd="sng">
            <a:solidFill>
              <a:schemeClr val="dk1"/>
            </a:solidFill>
            <a:prstDash val="solid"/>
            <a:round/>
            <a:headEnd type="none" w="sm" len="sm"/>
            <a:tailEnd type="none" w="sm" len="sm"/>
          </a:ln>
        </p:spPr>
        <p:txBody>
          <a:bodyPr spcFirstLastPara="1" wrap="square" lIns="75205" tIns="75205" rIns="75205" bIns="75205" anchor="ctr" anchorCtr="0">
            <a:noAutofit/>
          </a:bodyPr>
          <a:lstStyle/>
          <a:p>
            <a:pPr>
              <a:buSzPts val="100"/>
            </a:pPr>
            <a:endParaRPr sz="100" dirty="0">
              <a:solidFill>
                <a:srgbClr val="30206B"/>
              </a:solidFill>
              <a:latin typeface="Arial" panose="020B0604020202020204" pitchFamily="34" charset="0"/>
              <a:ea typeface="Calibri"/>
              <a:cs typeface="Arial" panose="020B0604020202020204" pitchFamily="34" charset="0"/>
              <a:sym typeface="Calibri"/>
            </a:endParaRPr>
          </a:p>
        </p:txBody>
      </p:sp>
      <p:sp>
        <p:nvSpPr>
          <p:cNvPr id="29" name="Google Shape;29;g2ec392b2bf5_0_38"/>
          <p:cNvSpPr/>
          <p:nvPr/>
        </p:nvSpPr>
        <p:spPr>
          <a:xfrm>
            <a:off x="4927866" y="2046193"/>
            <a:ext cx="4620912" cy="4426050"/>
          </a:xfrm>
          <a:prstGeom prst="roundRect">
            <a:avLst>
              <a:gd name="adj" fmla="val 1371"/>
            </a:avLst>
          </a:prstGeom>
          <a:solidFill>
            <a:srgbClr val="FFFFFF"/>
          </a:solidFill>
          <a:ln w="19050" cap="flat" cmpd="sng">
            <a:solidFill>
              <a:srgbClr val="FFAB00"/>
            </a:solidFill>
            <a:prstDash val="solid"/>
            <a:round/>
            <a:headEnd type="none" w="sm" len="sm"/>
            <a:tailEnd type="none" w="sm" len="sm"/>
          </a:ln>
        </p:spPr>
        <p:txBody>
          <a:bodyPr spcFirstLastPara="1" wrap="square" lIns="75205" tIns="75205" rIns="75205" bIns="75205" anchor="ctr" anchorCtr="0">
            <a:noAutofit/>
          </a:bodyPr>
          <a:lstStyle/>
          <a:p>
            <a:pPr>
              <a:buSzPts val="100"/>
            </a:pPr>
            <a:endParaRPr sz="100" dirty="0">
              <a:solidFill>
                <a:srgbClr val="30206B"/>
              </a:solidFill>
              <a:latin typeface="Arial" panose="020B0604020202020204" pitchFamily="34" charset="0"/>
              <a:ea typeface="Calibri"/>
              <a:cs typeface="Arial" panose="020B0604020202020204" pitchFamily="34" charset="0"/>
              <a:sym typeface="Calibri"/>
            </a:endParaRPr>
          </a:p>
        </p:txBody>
      </p:sp>
      <p:sp>
        <p:nvSpPr>
          <p:cNvPr id="30" name="Google Shape;30;g2ec392b2bf5_0_38"/>
          <p:cNvSpPr/>
          <p:nvPr/>
        </p:nvSpPr>
        <p:spPr>
          <a:xfrm>
            <a:off x="4817747" y="2057202"/>
            <a:ext cx="279503" cy="4404549"/>
          </a:xfrm>
          <a:prstGeom prst="rect">
            <a:avLst/>
          </a:prstGeom>
          <a:solidFill>
            <a:srgbClr val="FFFFFF"/>
          </a:solidFill>
          <a:ln>
            <a:noFill/>
          </a:ln>
        </p:spPr>
        <p:txBody>
          <a:bodyPr spcFirstLastPara="1" wrap="square" lIns="18779" tIns="18779" rIns="18779" bIns="18779" anchor="ctr" anchorCtr="0">
            <a:noAutofit/>
          </a:bodyPr>
          <a:lstStyle/>
          <a:p>
            <a:pPr>
              <a:buSzPts val="100"/>
            </a:pPr>
            <a:endParaRPr sz="100" dirty="0">
              <a:solidFill>
                <a:srgbClr val="30206B"/>
              </a:solidFill>
              <a:latin typeface="Arial" panose="020B0604020202020204" pitchFamily="34" charset="0"/>
              <a:ea typeface="Calibri"/>
              <a:cs typeface="Arial" panose="020B0604020202020204" pitchFamily="34" charset="0"/>
              <a:sym typeface="Calibri"/>
            </a:endParaRPr>
          </a:p>
        </p:txBody>
      </p:sp>
      <p:cxnSp>
        <p:nvCxnSpPr>
          <p:cNvPr id="31" name="Google Shape;31;g2ec392b2bf5_0_38"/>
          <p:cNvCxnSpPr/>
          <p:nvPr/>
        </p:nvCxnSpPr>
        <p:spPr>
          <a:xfrm>
            <a:off x="357461" y="5245558"/>
            <a:ext cx="4584716" cy="0"/>
          </a:xfrm>
          <a:prstGeom prst="straightConnector1">
            <a:avLst/>
          </a:prstGeom>
          <a:noFill/>
          <a:ln w="19050" cap="flat" cmpd="sng">
            <a:solidFill>
              <a:schemeClr val="dk1"/>
            </a:solidFill>
            <a:prstDash val="solid"/>
            <a:round/>
            <a:headEnd type="none" w="sm" len="sm"/>
            <a:tailEnd type="none" w="sm" len="sm"/>
          </a:ln>
        </p:spPr>
      </p:cxnSp>
      <p:cxnSp>
        <p:nvCxnSpPr>
          <p:cNvPr id="32" name="Google Shape;32;g2ec392b2bf5_0_38"/>
          <p:cNvCxnSpPr/>
          <p:nvPr/>
        </p:nvCxnSpPr>
        <p:spPr>
          <a:xfrm>
            <a:off x="2160207" y="2046193"/>
            <a:ext cx="0" cy="3201626"/>
          </a:xfrm>
          <a:prstGeom prst="straightConnector1">
            <a:avLst/>
          </a:prstGeom>
          <a:noFill/>
          <a:ln w="19050" cap="flat" cmpd="sng">
            <a:solidFill>
              <a:srgbClr val="30206B"/>
            </a:solidFill>
            <a:prstDash val="solid"/>
            <a:round/>
            <a:headEnd type="none" w="sm" len="sm"/>
            <a:tailEnd type="none" w="sm" len="sm"/>
          </a:ln>
        </p:spPr>
      </p:cxnSp>
      <p:cxnSp>
        <p:nvCxnSpPr>
          <p:cNvPr id="33" name="Google Shape;33;g2ec392b2bf5_0_38"/>
          <p:cNvCxnSpPr/>
          <p:nvPr/>
        </p:nvCxnSpPr>
        <p:spPr>
          <a:xfrm>
            <a:off x="4016199" y="2046193"/>
            <a:ext cx="0" cy="3196727"/>
          </a:xfrm>
          <a:prstGeom prst="straightConnector1">
            <a:avLst/>
          </a:prstGeom>
          <a:noFill/>
          <a:ln w="19050" cap="flat" cmpd="sng">
            <a:solidFill>
              <a:srgbClr val="30206B"/>
            </a:solidFill>
            <a:prstDash val="solid"/>
            <a:round/>
            <a:headEnd type="none" w="sm" len="sm"/>
            <a:tailEnd type="none" w="sm" len="sm"/>
          </a:ln>
        </p:spPr>
      </p:cxnSp>
      <p:cxnSp>
        <p:nvCxnSpPr>
          <p:cNvPr id="34" name="Google Shape;34;g2ec392b2bf5_0_38"/>
          <p:cNvCxnSpPr/>
          <p:nvPr/>
        </p:nvCxnSpPr>
        <p:spPr>
          <a:xfrm>
            <a:off x="7735997" y="2046193"/>
            <a:ext cx="0" cy="3196727"/>
          </a:xfrm>
          <a:prstGeom prst="straightConnector1">
            <a:avLst/>
          </a:prstGeom>
          <a:noFill/>
          <a:ln w="19050" cap="flat" cmpd="sng">
            <a:solidFill>
              <a:srgbClr val="FF9900"/>
            </a:solidFill>
            <a:prstDash val="solid"/>
            <a:round/>
            <a:headEnd type="none" w="sm" len="sm"/>
            <a:tailEnd type="none" w="sm" len="sm"/>
          </a:ln>
        </p:spPr>
      </p:cxnSp>
      <p:cxnSp>
        <p:nvCxnSpPr>
          <p:cNvPr id="35" name="Google Shape;35;g2ec392b2bf5_0_38"/>
          <p:cNvCxnSpPr/>
          <p:nvPr/>
        </p:nvCxnSpPr>
        <p:spPr>
          <a:xfrm>
            <a:off x="7743586" y="4001317"/>
            <a:ext cx="1795131" cy="0"/>
          </a:xfrm>
          <a:prstGeom prst="straightConnector1">
            <a:avLst/>
          </a:prstGeom>
          <a:noFill/>
          <a:ln w="19050" cap="flat" cmpd="sng">
            <a:solidFill>
              <a:srgbClr val="FF9900"/>
            </a:solidFill>
            <a:prstDash val="solid"/>
            <a:round/>
            <a:headEnd type="none" w="sm" len="sm"/>
            <a:tailEnd type="none" w="sm" len="sm"/>
          </a:ln>
        </p:spPr>
      </p:cxnSp>
      <p:cxnSp>
        <p:nvCxnSpPr>
          <p:cNvPr id="36" name="Google Shape;36;g2ec392b2bf5_0_38"/>
          <p:cNvCxnSpPr/>
          <p:nvPr/>
        </p:nvCxnSpPr>
        <p:spPr>
          <a:xfrm>
            <a:off x="4023881" y="3673241"/>
            <a:ext cx="1848474" cy="0"/>
          </a:xfrm>
          <a:prstGeom prst="straightConnector1">
            <a:avLst/>
          </a:prstGeom>
          <a:noFill/>
          <a:ln w="19050" cap="flat" cmpd="sng">
            <a:solidFill>
              <a:srgbClr val="30206B"/>
            </a:solidFill>
            <a:prstDash val="solid"/>
            <a:round/>
            <a:headEnd type="none" w="sm" len="sm"/>
            <a:tailEnd type="none" w="sm" len="sm"/>
          </a:ln>
        </p:spPr>
      </p:cxnSp>
      <p:sp>
        <p:nvSpPr>
          <p:cNvPr id="37" name="Google Shape;37;g2ec392b2bf5_0_38"/>
          <p:cNvSpPr txBox="1"/>
          <p:nvPr/>
        </p:nvSpPr>
        <p:spPr>
          <a:xfrm>
            <a:off x="433223" y="2083521"/>
            <a:ext cx="1666402" cy="3121068"/>
          </a:xfrm>
          <a:prstGeom prst="rect">
            <a:avLst/>
          </a:prstGeom>
          <a:noFill/>
          <a:ln>
            <a:noFill/>
          </a:ln>
        </p:spPr>
        <p:txBody>
          <a:bodyPr spcFirstLastPara="1" wrap="square" lIns="75205" tIns="75205" rIns="75205" bIns="75205" anchor="t" anchorCtr="0">
            <a:noAutofit/>
          </a:bodyPr>
          <a:lstStyle/>
          <a:p>
            <a:pPr>
              <a:buSzPts val="1100"/>
            </a:pPr>
            <a:r>
              <a:rPr lang="en-US" sz="998" b="1" dirty="0">
                <a:solidFill>
                  <a:srgbClr val="31216B"/>
                </a:solidFill>
              </a:rPr>
              <a:t>1. Business priorities</a:t>
            </a:r>
            <a:endParaRPr sz="907" b="1" dirty="0">
              <a:solidFill>
                <a:srgbClr val="1EBBF0"/>
              </a:solidFill>
            </a:endParaRPr>
          </a:p>
          <a:p>
            <a:pPr>
              <a:buSzPts val="1000"/>
            </a:pPr>
            <a:endParaRPr sz="907" dirty="0">
              <a:solidFill>
                <a:srgbClr val="1EBBF0"/>
              </a:solidFill>
            </a:endParaRPr>
          </a:p>
          <a:p>
            <a:pPr>
              <a:buSzPts val="800"/>
            </a:pPr>
            <a:r>
              <a:rPr lang="en-US" sz="726" dirty="0">
                <a:solidFill>
                  <a:srgbClr val="30206B"/>
                </a:solidFill>
              </a:rPr>
              <a:t>What is the overarching business strategy?</a:t>
            </a:r>
            <a:endParaRPr sz="726" dirty="0">
              <a:solidFill>
                <a:srgbClr val="30206B"/>
              </a:solidFill>
            </a:endParaRPr>
          </a:p>
          <a:p>
            <a:pPr>
              <a:spcBef>
                <a:spcPts val="272"/>
              </a:spcBef>
              <a:buSzPts val="800"/>
            </a:pPr>
            <a:r>
              <a:rPr lang="en-US" sz="726" dirty="0">
                <a:solidFill>
                  <a:srgbClr val="30206B"/>
                </a:solidFill>
              </a:rPr>
              <a:t>What are the strategic priorities for the business?</a:t>
            </a:r>
            <a:endParaRPr sz="726" dirty="0">
              <a:solidFill>
                <a:srgbClr val="30206B"/>
              </a:solidFill>
            </a:endParaRPr>
          </a:p>
          <a:p>
            <a:pPr>
              <a:spcBef>
                <a:spcPts val="272"/>
              </a:spcBef>
              <a:spcAft>
                <a:spcPts val="272"/>
              </a:spcAft>
              <a:buSzPts val="800"/>
            </a:pPr>
            <a:r>
              <a:rPr lang="en-US" sz="726" dirty="0">
                <a:solidFill>
                  <a:srgbClr val="30206B"/>
                </a:solidFill>
              </a:rPr>
              <a:t>How does the business define success?</a:t>
            </a:r>
            <a:endParaRPr sz="726" dirty="0">
              <a:solidFill>
                <a:srgbClr val="30206B"/>
              </a:solidFill>
            </a:endParaRPr>
          </a:p>
        </p:txBody>
      </p:sp>
      <p:sp>
        <p:nvSpPr>
          <p:cNvPr id="38" name="Google Shape;38;g2ec392b2bf5_0_38"/>
          <p:cNvSpPr txBox="1"/>
          <p:nvPr/>
        </p:nvSpPr>
        <p:spPr>
          <a:xfrm>
            <a:off x="2255016" y="2083520"/>
            <a:ext cx="1666402" cy="3034251"/>
          </a:xfrm>
          <a:prstGeom prst="rect">
            <a:avLst/>
          </a:prstGeom>
          <a:noFill/>
          <a:ln>
            <a:noFill/>
          </a:ln>
        </p:spPr>
        <p:txBody>
          <a:bodyPr spcFirstLastPara="1" wrap="square" lIns="75205" tIns="75205" rIns="75205" bIns="75205" anchor="t" anchorCtr="0">
            <a:noAutofit/>
          </a:bodyPr>
          <a:lstStyle/>
          <a:p>
            <a:pPr>
              <a:buSzPts val="1100"/>
            </a:pPr>
            <a:r>
              <a:rPr lang="en-US" sz="998" b="1" dirty="0">
                <a:solidFill>
                  <a:srgbClr val="31216B"/>
                </a:solidFill>
              </a:rPr>
              <a:t>2. HR strategic focus areas</a:t>
            </a:r>
            <a:br>
              <a:rPr lang="en-US" sz="907" dirty="0">
                <a:solidFill>
                  <a:srgbClr val="1EBBF0"/>
                </a:solidFill>
              </a:rPr>
            </a:br>
            <a:br>
              <a:rPr lang="en-US" sz="907" dirty="0">
                <a:solidFill>
                  <a:srgbClr val="1EBBF0"/>
                </a:solidFill>
              </a:rPr>
            </a:br>
            <a:r>
              <a:rPr lang="en-US" sz="726" dirty="0">
                <a:solidFill>
                  <a:srgbClr val="30206B"/>
                </a:solidFill>
              </a:rPr>
              <a:t>What does HR have to focus on to enable the business to achieve its strategic objectives</a:t>
            </a:r>
            <a:endParaRPr sz="726" dirty="0">
              <a:solidFill>
                <a:srgbClr val="30206B"/>
              </a:solidFill>
            </a:endParaRPr>
          </a:p>
          <a:p>
            <a:pPr>
              <a:spcBef>
                <a:spcPts val="272"/>
              </a:spcBef>
              <a:buSzPts val="800"/>
            </a:pPr>
            <a:r>
              <a:rPr lang="en-US" sz="726" dirty="0">
                <a:solidFill>
                  <a:srgbClr val="30206B"/>
                </a:solidFill>
              </a:rPr>
              <a:t>What are the 3-5 things HR has to deliver on to deliver value and impact to the business?</a:t>
            </a:r>
            <a:endParaRPr sz="726" dirty="0">
              <a:solidFill>
                <a:srgbClr val="30206B"/>
              </a:solidFill>
            </a:endParaRPr>
          </a:p>
          <a:p>
            <a:pPr>
              <a:spcBef>
                <a:spcPts val="272"/>
              </a:spcBef>
              <a:buSzPts val="800"/>
            </a:pPr>
            <a:r>
              <a:rPr lang="en-US" sz="726" dirty="0">
                <a:solidFill>
                  <a:srgbClr val="30206B"/>
                </a:solidFill>
              </a:rPr>
              <a:t>How do these focus areas reflect the industry, workforce and organizational identify?</a:t>
            </a:r>
            <a:endParaRPr sz="726" dirty="0">
              <a:solidFill>
                <a:srgbClr val="30206B"/>
              </a:solidFill>
            </a:endParaRPr>
          </a:p>
          <a:p>
            <a:pPr marL="414772">
              <a:spcBef>
                <a:spcPts val="272"/>
              </a:spcBef>
              <a:buSzPts val="800"/>
            </a:pPr>
            <a:endParaRPr sz="726" dirty="0">
              <a:solidFill>
                <a:srgbClr val="30206B"/>
              </a:solidFill>
              <a:latin typeface="Arial" panose="020B0604020202020204" pitchFamily="34" charset="0"/>
              <a:ea typeface="IBM Plex Sans Condensed"/>
              <a:cs typeface="Arial" panose="020B0604020202020204" pitchFamily="34" charset="0"/>
              <a:sym typeface="IBM Plex Sans Condensed"/>
            </a:endParaRPr>
          </a:p>
        </p:txBody>
      </p:sp>
      <p:sp>
        <p:nvSpPr>
          <p:cNvPr id="39" name="Google Shape;39;g2ec392b2bf5_0_38"/>
          <p:cNvSpPr txBox="1"/>
          <p:nvPr/>
        </p:nvSpPr>
        <p:spPr>
          <a:xfrm>
            <a:off x="4067456" y="3705337"/>
            <a:ext cx="1666402" cy="1518350"/>
          </a:xfrm>
          <a:prstGeom prst="rect">
            <a:avLst/>
          </a:prstGeom>
          <a:noFill/>
          <a:ln>
            <a:noFill/>
          </a:ln>
        </p:spPr>
        <p:txBody>
          <a:bodyPr spcFirstLastPara="1" wrap="square" lIns="75205" tIns="75205" rIns="75205" bIns="75205" anchor="t" anchorCtr="0">
            <a:noAutofit/>
          </a:bodyPr>
          <a:lstStyle/>
          <a:p>
            <a:pPr>
              <a:buSzPts val="1100"/>
            </a:pPr>
            <a:r>
              <a:rPr lang="en-US" sz="998" b="1" dirty="0">
                <a:solidFill>
                  <a:srgbClr val="31216B"/>
                </a:solidFill>
              </a:rPr>
              <a:t>4. Stakeholders</a:t>
            </a:r>
            <a:br>
              <a:rPr lang="en-US" sz="907" dirty="0">
                <a:solidFill>
                  <a:srgbClr val="1EBBF0"/>
                </a:solidFill>
              </a:rPr>
            </a:br>
            <a:br>
              <a:rPr lang="en-US" sz="907" dirty="0">
                <a:solidFill>
                  <a:srgbClr val="1EBBF0"/>
                </a:solidFill>
              </a:rPr>
            </a:br>
            <a:r>
              <a:rPr lang="en-US" sz="726" dirty="0">
                <a:solidFill>
                  <a:srgbClr val="30206B"/>
                </a:solidFill>
              </a:rPr>
              <a:t>Who are the key stakeholders that have to be considered in the strategy development?</a:t>
            </a:r>
            <a:endParaRPr sz="726" dirty="0">
              <a:solidFill>
                <a:srgbClr val="30206B"/>
              </a:solidFill>
            </a:endParaRPr>
          </a:p>
          <a:p>
            <a:pPr>
              <a:spcBef>
                <a:spcPts val="272"/>
              </a:spcBef>
              <a:buSzPts val="800"/>
            </a:pPr>
            <a:r>
              <a:rPr lang="en-US" sz="726" dirty="0">
                <a:solidFill>
                  <a:srgbClr val="30206B"/>
                </a:solidFill>
              </a:rPr>
              <a:t>What are their needs?</a:t>
            </a:r>
            <a:endParaRPr sz="726" dirty="0">
              <a:solidFill>
                <a:srgbClr val="30206B"/>
              </a:solidFill>
            </a:endParaRPr>
          </a:p>
          <a:p>
            <a:pPr>
              <a:spcBef>
                <a:spcPts val="272"/>
              </a:spcBef>
              <a:buSzPts val="800"/>
            </a:pPr>
            <a:r>
              <a:rPr lang="en-US" sz="726" dirty="0">
                <a:solidFill>
                  <a:srgbClr val="30206B"/>
                </a:solidFill>
              </a:rPr>
              <a:t>How should the strategy be translated for them?</a:t>
            </a:r>
            <a:endParaRPr sz="726" dirty="0">
              <a:solidFill>
                <a:srgbClr val="30206B"/>
              </a:solidFill>
            </a:endParaRPr>
          </a:p>
          <a:p>
            <a:pPr>
              <a:spcBef>
                <a:spcPts val="272"/>
              </a:spcBef>
              <a:spcAft>
                <a:spcPts val="308"/>
              </a:spcAft>
              <a:buSzPts val="800"/>
            </a:pPr>
            <a:endParaRPr sz="726" dirty="0">
              <a:solidFill>
                <a:srgbClr val="30206B"/>
              </a:solidFill>
              <a:latin typeface="Arial" panose="020B0604020202020204" pitchFamily="34" charset="0"/>
              <a:ea typeface="IBM Plex Sans"/>
              <a:cs typeface="Arial" panose="020B0604020202020204" pitchFamily="34" charset="0"/>
              <a:sym typeface="IBM Plex Sans"/>
            </a:endParaRPr>
          </a:p>
        </p:txBody>
      </p:sp>
      <p:sp>
        <p:nvSpPr>
          <p:cNvPr id="40" name="Google Shape;40;g2ec392b2bf5_0_38"/>
          <p:cNvSpPr txBox="1"/>
          <p:nvPr/>
        </p:nvSpPr>
        <p:spPr>
          <a:xfrm>
            <a:off x="4077609" y="2087403"/>
            <a:ext cx="1737435" cy="1404590"/>
          </a:xfrm>
          <a:prstGeom prst="rect">
            <a:avLst/>
          </a:prstGeom>
          <a:noFill/>
          <a:ln>
            <a:noFill/>
          </a:ln>
        </p:spPr>
        <p:txBody>
          <a:bodyPr spcFirstLastPara="1" wrap="square" lIns="75205" tIns="75205" rIns="75205" bIns="75205" anchor="t" anchorCtr="0">
            <a:noAutofit/>
          </a:bodyPr>
          <a:lstStyle/>
          <a:p>
            <a:pPr>
              <a:buSzPts val="1100"/>
            </a:pPr>
            <a:r>
              <a:rPr lang="en-US" sz="998" b="1" dirty="0">
                <a:solidFill>
                  <a:srgbClr val="31216B"/>
                </a:solidFill>
              </a:rPr>
              <a:t>3. People risks to </a:t>
            </a:r>
            <a:endParaRPr sz="998" b="1" dirty="0">
              <a:solidFill>
                <a:srgbClr val="31216B"/>
              </a:solidFill>
            </a:endParaRPr>
          </a:p>
          <a:p>
            <a:pPr>
              <a:spcBef>
                <a:spcPts val="272"/>
              </a:spcBef>
              <a:buSzPts val="1100"/>
            </a:pPr>
            <a:r>
              <a:rPr lang="en-US" sz="998" b="1" dirty="0">
                <a:solidFill>
                  <a:srgbClr val="31216B"/>
                </a:solidFill>
              </a:rPr>
              <a:t>mitigate</a:t>
            </a:r>
            <a:br>
              <a:rPr lang="en-US" sz="907" dirty="0">
                <a:solidFill>
                  <a:srgbClr val="1EBBF0"/>
                </a:solidFill>
              </a:rPr>
            </a:br>
            <a:br>
              <a:rPr lang="en-US" sz="907" dirty="0">
                <a:solidFill>
                  <a:srgbClr val="1EBBF0"/>
                </a:solidFill>
              </a:rPr>
            </a:br>
            <a:r>
              <a:rPr lang="en-US" sz="726" dirty="0">
                <a:solidFill>
                  <a:srgbClr val="30206B"/>
                </a:solidFill>
              </a:rPr>
              <a:t>What people risks do we anticipate, based on the external environment and business priorities?</a:t>
            </a:r>
            <a:endParaRPr sz="726" dirty="0">
              <a:solidFill>
                <a:srgbClr val="30206B"/>
              </a:solidFill>
            </a:endParaRPr>
          </a:p>
          <a:p>
            <a:pPr>
              <a:spcBef>
                <a:spcPts val="272"/>
              </a:spcBef>
              <a:spcAft>
                <a:spcPts val="272"/>
              </a:spcAft>
              <a:buSzPts val="800"/>
            </a:pPr>
            <a:r>
              <a:rPr lang="en-US" sz="726" dirty="0">
                <a:solidFill>
                  <a:srgbClr val="30206B"/>
                </a:solidFill>
              </a:rPr>
              <a:t>How do we proactively manage these risks in the HR strategy?</a:t>
            </a:r>
            <a:endParaRPr sz="726" dirty="0">
              <a:solidFill>
                <a:srgbClr val="30206B"/>
              </a:solidFill>
            </a:endParaRPr>
          </a:p>
        </p:txBody>
      </p:sp>
      <p:sp>
        <p:nvSpPr>
          <p:cNvPr id="41" name="Google Shape;41;g2ec392b2bf5_0_38"/>
          <p:cNvSpPr txBox="1"/>
          <p:nvPr/>
        </p:nvSpPr>
        <p:spPr>
          <a:xfrm>
            <a:off x="433222" y="5286632"/>
            <a:ext cx="4432581" cy="1137062"/>
          </a:xfrm>
          <a:prstGeom prst="rect">
            <a:avLst/>
          </a:prstGeom>
          <a:noFill/>
          <a:ln>
            <a:noFill/>
          </a:ln>
        </p:spPr>
        <p:txBody>
          <a:bodyPr spcFirstLastPara="1" wrap="square" lIns="75205" tIns="75205" rIns="75205" bIns="75205" anchor="t" anchorCtr="0">
            <a:noAutofit/>
          </a:bodyPr>
          <a:lstStyle/>
          <a:p>
            <a:pPr>
              <a:buSzPts val="1100"/>
            </a:pPr>
            <a:r>
              <a:rPr lang="en-US" sz="998" b="1">
                <a:solidFill>
                  <a:srgbClr val="31216B"/>
                </a:solidFill>
              </a:rPr>
              <a:t>5. HR ambition and mandate</a:t>
            </a:r>
            <a:br>
              <a:rPr lang="en-US" sz="907">
                <a:solidFill>
                  <a:srgbClr val="1EBBF0"/>
                </a:solidFill>
              </a:rPr>
            </a:br>
            <a:br>
              <a:rPr lang="en-US" sz="907">
                <a:solidFill>
                  <a:srgbClr val="1EBBF0"/>
                </a:solidFill>
              </a:rPr>
            </a:br>
            <a:r>
              <a:rPr lang="en-US" sz="726">
                <a:solidFill>
                  <a:srgbClr val="30206B"/>
                </a:solidFill>
              </a:rPr>
              <a:t>What is our overall strategic intent, ambition and vision as HR?</a:t>
            </a:r>
            <a:endParaRPr sz="726">
              <a:solidFill>
                <a:srgbClr val="30206B"/>
              </a:solidFill>
            </a:endParaRPr>
          </a:p>
          <a:p>
            <a:pPr>
              <a:spcBef>
                <a:spcPts val="272"/>
              </a:spcBef>
              <a:buSzPts val="800"/>
            </a:pPr>
            <a:r>
              <a:rPr lang="en-US" sz="726">
                <a:solidFill>
                  <a:srgbClr val="30206B"/>
                </a:solidFill>
              </a:rPr>
              <a:t>What is HR’s mandate in delivering on this?</a:t>
            </a:r>
            <a:endParaRPr sz="726">
              <a:solidFill>
                <a:srgbClr val="30206B"/>
              </a:solidFill>
            </a:endParaRPr>
          </a:p>
          <a:p>
            <a:pPr>
              <a:spcBef>
                <a:spcPts val="272"/>
              </a:spcBef>
              <a:spcAft>
                <a:spcPts val="272"/>
              </a:spcAft>
              <a:buSzPts val="800"/>
            </a:pPr>
            <a:r>
              <a:rPr lang="en-US" sz="726">
                <a:solidFill>
                  <a:srgbClr val="30206B"/>
                </a:solidFill>
              </a:rPr>
              <a:t>What are the strategic choices HR will make to deliver on the strategy?</a:t>
            </a:r>
            <a:endParaRPr sz="726">
              <a:solidFill>
                <a:srgbClr val="30206B"/>
              </a:solidFill>
            </a:endParaRPr>
          </a:p>
        </p:txBody>
      </p:sp>
      <p:sp>
        <p:nvSpPr>
          <p:cNvPr id="42" name="Google Shape;42;g2ec392b2bf5_0_38"/>
          <p:cNvSpPr txBox="1"/>
          <p:nvPr/>
        </p:nvSpPr>
        <p:spPr>
          <a:xfrm>
            <a:off x="2564203" y="6489867"/>
            <a:ext cx="2252079" cy="315578"/>
          </a:xfrm>
          <a:prstGeom prst="rect">
            <a:avLst/>
          </a:prstGeom>
          <a:noFill/>
          <a:ln>
            <a:noFill/>
          </a:ln>
        </p:spPr>
        <p:txBody>
          <a:bodyPr spcFirstLastPara="1" wrap="square" lIns="75205" tIns="75205" rIns="75205" bIns="75205" anchor="t" anchorCtr="0">
            <a:spAutoFit/>
          </a:bodyPr>
          <a:lstStyle/>
          <a:p>
            <a:pPr algn="r">
              <a:lnSpc>
                <a:spcPct val="115000"/>
              </a:lnSpc>
              <a:buSzPts val="1020"/>
            </a:pPr>
            <a:r>
              <a:rPr lang="en-US" sz="925" b="1">
                <a:solidFill>
                  <a:schemeClr val="dk1"/>
                </a:solidFill>
              </a:rPr>
              <a:t>STRATEGY</a:t>
            </a:r>
            <a:endParaRPr sz="925" b="1">
              <a:solidFill>
                <a:schemeClr val="dk1"/>
              </a:solidFill>
            </a:endParaRPr>
          </a:p>
        </p:txBody>
      </p:sp>
      <p:sp>
        <p:nvSpPr>
          <p:cNvPr id="43" name="Google Shape;43;g2ec392b2bf5_0_38"/>
          <p:cNvSpPr txBox="1"/>
          <p:nvPr/>
        </p:nvSpPr>
        <p:spPr>
          <a:xfrm>
            <a:off x="5064910" y="6489867"/>
            <a:ext cx="2226496" cy="315578"/>
          </a:xfrm>
          <a:prstGeom prst="rect">
            <a:avLst/>
          </a:prstGeom>
          <a:noFill/>
          <a:ln>
            <a:noFill/>
          </a:ln>
        </p:spPr>
        <p:txBody>
          <a:bodyPr spcFirstLastPara="1" wrap="square" lIns="75205" tIns="75205" rIns="75205" bIns="75205" anchor="t" anchorCtr="0">
            <a:spAutoFit/>
          </a:bodyPr>
          <a:lstStyle/>
          <a:p>
            <a:pPr>
              <a:lnSpc>
                <a:spcPct val="115000"/>
              </a:lnSpc>
              <a:buSzPts val="1020"/>
            </a:pPr>
            <a:r>
              <a:rPr lang="en-US" sz="925" b="1">
                <a:solidFill>
                  <a:srgbClr val="FF9900"/>
                </a:solidFill>
              </a:rPr>
              <a:t>EXECUTION</a:t>
            </a:r>
            <a:endParaRPr sz="925" b="1">
              <a:solidFill>
                <a:srgbClr val="FF9900"/>
              </a:solidFill>
            </a:endParaRPr>
          </a:p>
        </p:txBody>
      </p:sp>
      <p:cxnSp>
        <p:nvCxnSpPr>
          <p:cNvPr id="44" name="Google Shape;44;g2ec392b2bf5_0_38"/>
          <p:cNvCxnSpPr/>
          <p:nvPr/>
        </p:nvCxnSpPr>
        <p:spPr>
          <a:xfrm>
            <a:off x="4945160" y="5249247"/>
            <a:ext cx="0" cy="1510458"/>
          </a:xfrm>
          <a:prstGeom prst="straightConnector1">
            <a:avLst/>
          </a:prstGeom>
          <a:noFill/>
          <a:ln w="19050" cap="flat" cmpd="sng">
            <a:solidFill>
              <a:srgbClr val="FF9900"/>
            </a:solidFill>
            <a:prstDash val="dash"/>
            <a:round/>
            <a:headEnd type="none" w="sm" len="sm"/>
            <a:tailEnd type="none" w="sm" len="sm"/>
          </a:ln>
        </p:spPr>
      </p:cxnSp>
      <p:sp>
        <p:nvSpPr>
          <p:cNvPr id="45" name="Google Shape;45;g2ec392b2bf5_0_38"/>
          <p:cNvSpPr txBox="1"/>
          <p:nvPr/>
        </p:nvSpPr>
        <p:spPr>
          <a:xfrm>
            <a:off x="5962608" y="2095138"/>
            <a:ext cx="1666402" cy="3109366"/>
          </a:xfrm>
          <a:prstGeom prst="rect">
            <a:avLst/>
          </a:prstGeom>
          <a:noFill/>
          <a:ln>
            <a:noFill/>
          </a:ln>
        </p:spPr>
        <p:txBody>
          <a:bodyPr spcFirstLastPara="1" wrap="square" lIns="75205" tIns="75205" rIns="75205" bIns="75205" anchor="t" anchorCtr="0">
            <a:noAutofit/>
          </a:bodyPr>
          <a:lstStyle/>
          <a:p>
            <a:pPr>
              <a:buSzPts val="1100"/>
            </a:pPr>
            <a:r>
              <a:rPr lang="en-US" sz="998" b="1" dirty="0">
                <a:solidFill>
                  <a:srgbClr val="31216B"/>
                </a:solidFill>
              </a:rPr>
              <a:t>6. Strategic initiatives</a:t>
            </a:r>
            <a:br>
              <a:rPr lang="en-US" sz="907" dirty="0">
                <a:solidFill>
                  <a:srgbClr val="1EBBF0"/>
                </a:solidFill>
              </a:rPr>
            </a:br>
            <a:br>
              <a:rPr lang="en-US" sz="907" dirty="0">
                <a:solidFill>
                  <a:srgbClr val="1EBBF0"/>
                </a:solidFill>
              </a:rPr>
            </a:br>
            <a:r>
              <a:rPr lang="en-US" sz="726" dirty="0">
                <a:solidFill>
                  <a:srgbClr val="30206B"/>
                </a:solidFill>
              </a:rPr>
              <a:t>What are the initiatives that HR has to focus on to deliver on the strategic focus areas?</a:t>
            </a:r>
            <a:endParaRPr sz="726" dirty="0">
              <a:solidFill>
                <a:srgbClr val="30206B"/>
              </a:solidFill>
            </a:endParaRPr>
          </a:p>
          <a:p>
            <a:pPr>
              <a:spcBef>
                <a:spcPts val="272"/>
              </a:spcBef>
              <a:spcAft>
                <a:spcPts val="272"/>
              </a:spcAft>
              <a:buSzPts val="800"/>
            </a:pPr>
            <a:r>
              <a:rPr lang="en-US" sz="726" dirty="0">
                <a:solidFill>
                  <a:srgbClr val="30206B"/>
                </a:solidFill>
              </a:rPr>
              <a:t>What are the timelines associated with these?</a:t>
            </a:r>
            <a:endParaRPr sz="726" dirty="0">
              <a:solidFill>
                <a:srgbClr val="30206B"/>
              </a:solidFill>
            </a:endParaRPr>
          </a:p>
        </p:txBody>
      </p:sp>
      <p:sp>
        <p:nvSpPr>
          <p:cNvPr id="46" name="Google Shape;46;g2ec392b2bf5_0_38"/>
          <p:cNvSpPr txBox="1"/>
          <p:nvPr/>
        </p:nvSpPr>
        <p:spPr>
          <a:xfrm>
            <a:off x="7778157" y="2091368"/>
            <a:ext cx="1666402" cy="1329203"/>
          </a:xfrm>
          <a:prstGeom prst="rect">
            <a:avLst/>
          </a:prstGeom>
          <a:noFill/>
          <a:ln>
            <a:noFill/>
          </a:ln>
        </p:spPr>
        <p:txBody>
          <a:bodyPr spcFirstLastPara="1" wrap="square" lIns="75205" tIns="75205" rIns="75205" bIns="75205" anchor="t" anchorCtr="0">
            <a:noAutofit/>
          </a:bodyPr>
          <a:lstStyle/>
          <a:p>
            <a:pPr>
              <a:buSzPts val="1100"/>
            </a:pPr>
            <a:r>
              <a:rPr lang="en-US" sz="998" b="1">
                <a:solidFill>
                  <a:srgbClr val="31216B"/>
                </a:solidFill>
              </a:rPr>
              <a:t>7. Key resources</a:t>
            </a:r>
            <a:endParaRPr sz="998" b="1">
              <a:solidFill>
                <a:srgbClr val="31216B"/>
              </a:solidFill>
            </a:endParaRPr>
          </a:p>
          <a:p>
            <a:pPr>
              <a:spcBef>
                <a:spcPts val="272"/>
              </a:spcBef>
              <a:buSzPts val="1000"/>
            </a:pPr>
            <a:br>
              <a:rPr lang="en-US" sz="907">
                <a:solidFill>
                  <a:srgbClr val="1EBBF0"/>
                </a:solidFill>
              </a:rPr>
            </a:br>
            <a:r>
              <a:rPr lang="en-US" sz="726">
                <a:solidFill>
                  <a:srgbClr val="30206B"/>
                </a:solidFill>
              </a:rPr>
              <a:t>Which physical, human, and financial resources are required to deliver on the strategic initiatives?</a:t>
            </a:r>
            <a:endParaRPr sz="726">
              <a:solidFill>
                <a:srgbClr val="30206B"/>
              </a:solidFill>
            </a:endParaRPr>
          </a:p>
          <a:p>
            <a:pPr>
              <a:spcBef>
                <a:spcPts val="272"/>
              </a:spcBef>
              <a:buSzPts val="800"/>
            </a:pPr>
            <a:r>
              <a:rPr lang="en-US" sz="726">
                <a:solidFill>
                  <a:srgbClr val="30206B"/>
                </a:solidFill>
              </a:rPr>
              <a:t>Who is responsible for execution?</a:t>
            </a:r>
            <a:endParaRPr sz="726">
              <a:solidFill>
                <a:srgbClr val="30206B"/>
              </a:solidFill>
            </a:endParaRPr>
          </a:p>
          <a:p>
            <a:pPr>
              <a:spcBef>
                <a:spcPts val="272"/>
              </a:spcBef>
              <a:spcAft>
                <a:spcPts val="272"/>
              </a:spcAft>
              <a:buSzPts val="800"/>
            </a:pPr>
            <a:r>
              <a:rPr lang="en-US" sz="726">
                <a:solidFill>
                  <a:srgbClr val="30206B"/>
                </a:solidFill>
              </a:rPr>
              <a:t>What enablement is required?</a:t>
            </a:r>
            <a:endParaRPr sz="726">
              <a:solidFill>
                <a:srgbClr val="30206B"/>
              </a:solidFill>
            </a:endParaRPr>
          </a:p>
        </p:txBody>
      </p:sp>
      <p:sp>
        <p:nvSpPr>
          <p:cNvPr id="47" name="Google Shape;47;g2ec392b2bf5_0_38"/>
          <p:cNvSpPr txBox="1"/>
          <p:nvPr/>
        </p:nvSpPr>
        <p:spPr>
          <a:xfrm>
            <a:off x="7778163" y="4041357"/>
            <a:ext cx="1666402" cy="1182239"/>
          </a:xfrm>
          <a:prstGeom prst="rect">
            <a:avLst/>
          </a:prstGeom>
          <a:noFill/>
          <a:ln>
            <a:noFill/>
          </a:ln>
        </p:spPr>
        <p:txBody>
          <a:bodyPr spcFirstLastPara="1" wrap="square" lIns="75205" tIns="75205" rIns="75205" bIns="75205" anchor="t" anchorCtr="0">
            <a:noAutofit/>
          </a:bodyPr>
          <a:lstStyle/>
          <a:p>
            <a:pPr>
              <a:buSzPts val="1100"/>
            </a:pPr>
            <a:r>
              <a:rPr lang="en-US" sz="998" b="1" dirty="0">
                <a:solidFill>
                  <a:srgbClr val="31216B"/>
                </a:solidFill>
              </a:rPr>
              <a:t>8. Success metrics</a:t>
            </a:r>
            <a:br>
              <a:rPr lang="en-US" sz="907" dirty="0">
                <a:solidFill>
                  <a:srgbClr val="1EBBF0"/>
                </a:solidFill>
              </a:rPr>
            </a:br>
            <a:br>
              <a:rPr lang="en-US" sz="907" dirty="0">
                <a:solidFill>
                  <a:srgbClr val="1EBBF0"/>
                </a:solidFill>
              </a:rPr>
            </a:br>
            <a:r>
              <a:rPr lang="en-US" sz="726" dirty="0">
                <a:solidFill>
                  <a:srgbClr val="30206B"/>
                </a:solidFill>
              </a:rPr>
              <a:t>How will execution of the strategy be monitored and measured?</a:t>
            </a:r>
            <a:endParaRPr sz="726" dirty="0">
              <a:solidFill>
                <a:srgbClr val="30206B"/>
              </a:solidFill>
            </a:endParaRPr>
          </a:p>
          <a:p>
            <a:pPr>
              <a:spcBef>
                <a:spcPts val="272"/>
              </a:spcBef>
              <a:spcAft>
                <a:spcPts val="272"/>
              </a:spcAft>
              <a:buSzPts val="800"/>
            </a:pPr>
            <a:r>
              <a:rPr lang="en-US" sz="726" dirty="0">
                <a:solidFill>
                  <a:srgbClr val="30206B"/>
                </a:solidFill>
              </a:rPr>
              <a:t>How will impact of the strategy be measured?</a:t>
            </a:r>
            <a:endParaRPr sz="726" dirty="0">
              <a:solidFill>
                <a:srgbClr val="30206B"/>
              </a:solidFill>
            </a:endParaRPr>
          </a:p>
        </p:txBody>
      </p:sp>
      <p:sp>
        <p:nvSpPr>
          <p:cNvPr id="48" name="Google Shape;48;g2ec392b2bf5_0_38"/>
          <p:cNvSpPr txBox="1"/>
          <p:nvPr/>
        </p:nvSpPr>
        <p:spPr>
          <a:xfrm>
            <a:off x="5020156" y="5286634"/>
            <a:ext cx="4432581" cy="1137062"/>
          </a:xfrm>
          <a:prstGeom prst="rect">
            <a:avLst/>
          </a:prstGeom>
          <a:noFill/>
          <a:ln>
            <a:noFill/>
          </a:ln>
        </p:spPr>
        <p:txBody>
          <a:bodyPr spcFirstLastPara="1" wrap="square" lIns="75205" tIns="75205" rIns="75205" bIns="75205" anchor="t" anchorCtr="0">
            <a:noAutofit/>
          </a:bodyPr>
          <a:lstStyle/>
          <a:p>
            <a:pPr>
              <a:buSzPts val="1100"/>
            </a:pPr>
            <a:r>
              <a:rPr lang="en-US" sz="998" b="1" dirty="0">
                <a:solidFill>
                  <a:srgbClr val="31216B"/>
                </a:solidFill>
              </a:rPr>
              <a:t>9. HR investments to be made</a:t>
            </a:r>
            <a:br>
              <a:rPr lang="en-US" sz="907" dirty="0">
                <a:solidFill>
                  <a:srgbClr val="1EBBF0"/>
                </a:solidFill>
              </a:rPr>
            </a:br>
            <a:endParaRPr sz="726" b="1" dirty="0">
              <a:solidFill>
                <a:srgbClr val="1EBBF0"/>
              </a:solidFill>
            </a:endParaRPr>
          </a:p>
          <a:p>
            <a:pPr>
              <a:spcAft>
                <a:spcPts val="272"/>
              </a:spcAft>
              <a:buSzPts val="800"/>
            </a:pPr>
            <a:r>
              <a:rPr lang="en-US" sz="726" dirty="0">
                <a:solidFill>
                  <a:srgbClr val="30206B"/>
                </a:solidFill>
              </a:rPr>
              <a:t>What investments need to be made to successfully deliver on the HR strategy?</a:t>
            </a:r>
            <a:endParaRPr sz="726" dirty="0">
              <a:solidFill>
                <a:srgbClr val="30206B"/>
              </a:solidFill>
            </a:endParaRPr>
          </a:p>
        </p:txBody>
      </p:sp>
      <p:cxnSp>
        <p:nvCxnSpPr>
          <p:cNvPr id="49" name="Google Shape;49;g2ec392b2bf5_0_38"/>
          <p:cNvCxnSpPr/>
          <p:nvPr/>
        </p:nvCxnSpPr>
        <p:spPr>
          <a:xfrm>
            <a:off x="5883863" y="2057115"/>
            <a:ext cx="0" cy="3192101"/>
          </a:xfrm>
          <a:prstGeom prst="straightConnector1">
            <a:avLst/>
          </a:prstGeom>
          <a:noFill/>
          <a:ln w="19050" cap="flat" cmpd="sng">
            <a:solidFill>
              <a:srgbClr val="FF9900"/>
            </a:solidFill>
            <a:prstDash val="dash"/>
            <a:round/>
            <a:headEnd type="none" w="sm" len="sm"/>
            <a:tailEnd type="none" w="sm" len="sm"/>
          </a:ln>
        </p:spPr>
      </p:cxnSp>
      <p:cxnSp>
        <p:nvCxnSpPr>
          <p:cNvPr id="50" name="Google Shape;50;g2ec392b2bf5_0_38"/>
          <p:cNvCxnSpPr/>
          <p:nvPr/>
        </p:nvCxnSpPr>
        <p:spPr>
          <a:xfrm>
            <a:off x="5902556" y="5245558"/>
            <a:ext cx="3630814" cy="0"/>
          </a:xfrm>
          <a:prstGeom prst="straightConnector1">
            <a:avLst/>
          </a:prstGeom>
          <a:noFill/>
          <a:ln w="19050" cap="flat" cmpd="sng">
            <a:solidFill>
              <a:srgbClr val="FF9900"/>
            </a:solidFill>
            <a:prstDash val="solid"/>
            <a:round/>
            <a:headEnd type="none" w="sm" len="sm"/>
            <a:tailEnd type="none" w="sm" len="sm"/>
          </a:ln>
        </p:spPr>
      </p:cxnSp>
      <p:cxnSp>
        <p:nvCxnSpPr>
          <p:cNvPr id="51" name="Google Shape;51;g2ec392b2bf5_0_38"/>
          <p:cNvCxnSpPr/>
          <p:nvPr/>
        </p:nvCxnSpPr>
        <p:spPr>
          <a:xfrm rot="10800000">
            <a:off x="4948512" y="5244481"/>
            <a:ext cx="941655" cy="0"/>
          </a:xfrm>
          <a:prstGeom prst="straightConnector1">
            <a:avLst/>
          </a:prstGeom>
          <a:noFill/>
          <a:ln w="19050" cap="flat" cmpd="sng">
            <a:solidFill>
              <a:srgbClr val="FF9900"/>
            </a:solidFill>
            <a:prstDash val="dash"/>
            <a:round/>
            <a:headEnd type="none" w="sm" len="sm"/>
            <a:tailEnd type="none" w="sm" len="sm"/>
          </a:ln>
        </p:spPr>
      </p:cxnSp>
      <p:cxnSp>
        <p:nvCxnSpPr>
          <p:cNvPr id="52" name="Google Shape;52;g2ec392b2bf5_0_38"/>
          <p:cNvCxnSpPr/>
          <p:nvPr/>
        </p:nvCxnSpPr>
        <p:spPr>
          <a:xfrm>
            <a:off x="4945240" y="2046178"/>
            <a:ext cx="948186" cy="0"/>
          </a:xfrm>
          <a:prstGeom prst="straightConnector1">
            <a:avLst/>
          </a:prstGeom>
          <a:noFill/>
          <a:ln w="19050" cap="flat" cmpd="sng">
            <a:solidFill>
              <a:srgbClr val="30206B"/>
            </a:solidFill>
            <a:prstDash val="solid"/>
            <a:round/>
            <a:headEnd type="none" w="sm" len="sm"/>
            <a:tailEnd type="none" w="sm" len="sm"/>
          </a:ln>
        </p:spPr>
      </p:cxnSp>
      <p:pic>
        <p:nvPicPr>
          <p:cNvPr id="54" name="Google Shape;54;g2ec392b2bf5_0_38"/>
          <p:cNvPicPr preferRelativeResize="0"/>
          <p:nvPr/>
        </p:nvPicPr>
        <p:blipFill rotWithShape="1">
          <a:blip r:embed="rId3">
            <a:alphaModFix/>
          </a:blip>
          <a:srcRect/>
          <a:stretch/>
        </p:blipFill>
        <p:spPr>
          <a:xfrm>
            <a:off x="5511322" y="3714069"/>
            <a:ext cx="302846" cy="302846"/>
          </a:xfrm>
          <a:prstGeom prst="rect">
            <a:avLst/>
          </a:prstGeom>
          <a:noFill/>
          <a:ln>
            <a:noFill/>
          </a:ln>
        </p:spPr>
      </p:pic>
      <p:pic>
        <p:nvPicPr>
          <p:cNvPr id="55" name="Google Shape;55;g2ec392b2bf5_0_38"/>
          <p:cNvPicPr preferRelativeResize="0"/>
          <p:nvPr/>
        </p:nvPicPr>
        <p:blipFill rotWithShape="1">
          <a:blip r:embed="rId4">
            <a:alphaModFix/>
          </a:blip>
          <a:srcRect/>
          <a:stretch/>
        </p:blipFill>
        <p:spPr>
          <a:xfrm>
            <a:off x="1828457" y="2100149"/>
            <a:ext cx="270363" cy="270385"/>
          </a:xfrm>
          <a:prstGeom prst="rect">
            <a:avLst/>
          </a:prstGeom>
          <a:noFill/>
          <a:ln>
            <a:noFill/>
          </a:ln>
        </p:spPr>
      </p:pic>
      <p:pic>
        <p:nvPicPr>
          <p:cNvPr id="56" name="Google Shape;56;g2ec392b2bf5_0_38"/>
          <p:cNvPicPr preferRelativeResize="0"/>
          <p:nvPr/>
        </p:nvPicPr>
        <p:blipFill rotWithShape="1">
          <a:blip r:embed="rId5">
            <a:alphaModFix/>
          </a:blip>
          <a:srcRect/>
          <a:stretch/>
        </p:blipFill>
        <p:spPr>
          <a:xfrm>
            <a:off x="5544897" y="2105223"/>
            <a:ext cx="270375" cy="270375"/>
          </a:xfrm>
          <a:prstGeom prst="rect">
            <a:avLst/>
          </a:prstGeom>
          <a:noFill/>
          <a:ln>
            <a:noFill/>
          </a:ln>
        </p:spPr>
      </p:pic>
      <p:pic>
        <p:nvPicPr>
          <p:cNvPr id="57" name="Google Shape;57;g2ec392b2bf5_0_38"/>
          <p:cNvPicPr preferRelativeResize="0"/>
          <p:nvPr/>
        </p:nvPicPr>
        <p:blipFill rotWithShape="1">
          <a:blip r:embed="rId6">
            <a:alphaModFix/>
          </a:blip>
          <a:srcRect/>
          <a:stretch/>
        </p:blipFill>
        <p:spPr>
          <a:xfrm>
            <a:off x="4626235" y="5312163"/>
            <a:ext cx="253470" cy="253470"/>
          </a:xfrm>
          <a:prstGeom prst="rect">
            <a:avLst/>
          </a:prstGeom>
          <a:noFill/>
          <a:ln>
            <a:noFill/>
          </a:ln>
        </p:spPr>
      </p:pic>
      <p:pic>
        <p:nvPicPr>
          <p:cNvPr id="58" name="Google Shape;58;g2ec392b2bf5_0_38"/>
          <p:cNvPicPr preferRelativeResize="0"/>
          <p:nvPr/>
        </p:nvPicPr>
        <p:blipFill rotWithShape="1">
          <a:blip r:embed="rId7">
            <a:alphaModFix/>
          </a:blip>
          <a:srcRect/>
          <a:stretch/>
        </p:blipFill>
        <p:spPr>
          <a:xfrm>
            <a:off x="7378313" y="2105224"/>
            <a:ext cx="302846" cy="302879"/>
          </a:xfrm>
          <a:prstGeom prst="rect">
            <a:avLst/>
          </a:prstGeom>
          <a:noFill/>
          <a:ln>
            <a:noFill/>
          </a:ln>
        </p:spPr>
      </p:pic>
      <p:pic>
        <p:nvPicPr>
          <p:cNvPr id="59" name="Google Shape;59;g2ec392b2bf5_0_38"/>
          <p:cNvPicPr preferRelativeResize="0"/>
          <p:nvPr/>
        </p:nvPicPr>
        <p:blipFill rotWithShape="1">
          <a:blip r:embed="rId8">
            <a:alphaModFix/>
          </a:blip>
          <a:srcRect/>
          <a:stretch/>
        </p:blipFill>
        <p:spPr>
          <a:xfrm>
            <a:off x="9175086" y="2105242"/>
            <a:ext cx="293430" cy="293430"/>
          </a:xfrm>
          <a:prstGeom prst="rect">
            <a:avLst/>
          </a:prstGeom>
          <a:noFill/>
          <a:ln>
            <a:noFill/>
          </a:ln>
        </p:spPr>
      </p:pic>
      <p:pic>
        <p:nvPicPr>
          <p:cNvPr id="61" name="Google Shape;61;g2ec392b2bf5_0_38"/>
          <p:cNvPicPr preferRelativeResize="0"/>
          <p:nvPr/>
        </p:nvPicPr>
        <p:blipFill rotWithShape="1">
          <a:blip r:embed="rId9">
            <a:alphaModFix/>
          </a:blip>
          <a:srcRect/>
          <a:stretch/>
        </p:blipFill>
        <p:spPr>
          <a:xfrm>
            <a:off x="9209209" y="5303854"/>
            <a:ext cx="270375" cy="270375"/>
          </a:xfrm>
          <a:prstGeom prst="rect">
            <a:avLst/>
          </a:prstGeom>
          <a:noFill/>
          <a:ln>
            <a:noFill/>
          </a:ln>
        </p:spPr>
      </p:pic>
      <p:sp>
        <p:nvSpPr>
          <p:cNvPr id="63" name="Google Shape;63;g2ec392b2bf5_0_38"/>
          <p:cNvSpPr txBox="1"/>
          <p:nvPr/>
        </p:nvSpPr>
        <p:spPr>
          <a:xfrm>
            <a:off x="288334" y="1319656"/>
            <a:ext cx="7902824" cy="582996"/>
          </a:xfrm>
          <a:prstGeom prst="rect">
            <a:avLst/>
          </a:prstGeom>
          <a:noFill/>
          <a:ln>
            <a:noFill/>
          </a:ln>
        </p:spPr>
        <p:txBody>
          <a:bodyPr spcFirstLastPara="1" wrap="square" lIns="82939" tIns="82939" rIns="82939" bIns="82939" anchor="t" anchorCtr="0">
            <a:spAutoFit/>
          </a:bodyPr>
          <a:lstStyle/>
          <a:p>
            <a:r>
              <a:rPr lang="en-US" sz="900" dirty="0">
                <a:solidFill>
                  <a:schemeClr val="dk1"/>
                </a:solidFill>
              </a:rPr>
              <a:t>1. Carefully review the canvas sections and the guiding questions in each section.</a:t>
            </a:r>
            <a:endParaRPr sz="900" dirty="0">
              <a:solidFill>
                <a:schemeClr val="dk1"/>
              </a:solidFill>
            </a:endParaRPr>
          </a:p>
          <a:p>
            <a:r>
              <a:rPr lang="en-US" sz="900" dirty="0">
                <a:solidFill>
                  <a:schemeClr val="dk1"/>
                </a:solidFill>
              </a:rPr>
              <a:t>2. Gather relevant information to complete each section. Use the guiding questions to inform your answers.</a:t>
            </a:r>
            <a:endParaRPr sz="900" dirty="0">
              <a:solidFill>
                <a:schemeClr val="dk1"/>
              </a:solidFill>
            </a:endParaRPr>
          </a:p>
          <a:p>
            <a:r>
              <a:rPr lang="en-US" sz="900" dirty="0">
                <a:solidFill>
                  <a:schemeClr val="dk1"/>
                </a:solidFill>
              </a:rPr>
              <a:t>3. Once completed, the canvas should provide a clear roadmap for your HR strategy. Revisit it regularly to track progress and adjust as needed.</a:t>
            </a:r>
            <a:endParaRPr sz="900" dirty="0">
              <a:solidFill>
                <a:schemeClr val="dk1"/>
              </a:solidFill>
            </a:endParaRPr>
          </a:p>
        </p:txBody>
      </p:sp>
      <p:graphicFrame>
        <p:nvGraphicFramePr>
          <p:cNvPr id="64" name="Google Shape;64;g2ec392b2bf5_0_38"/>
          <p:cNvGraphicFramePr/>
          <p:nvPr>
            <p:extLst>
              <p:ext uri="{D42A27DB-BD31-4B8C-83A1-F6EECF244321}">
                <p14:modId xmlns:p14="http://schemas.microsoft.com/office/powerpoint/2010/main" val="945649501"/>
              </p:ext>
            </p:extLst>
          </p:nvPr>
        </p:nvGraphicFramePr>
        <p:xfrm>
          <a:off x="0" y="0"/>
          <a:ext cx="9905999" cy="946191"/>
        </p:xfrm>
        <a:graphic>
          <a:graphicData uri="http://schemas.openxmlformats.org/drawingml/2006/table">
            <a:tbl>
              <a:tblPr>
                <a:noFill/>
                <a:tableStyleId>{15D392B0-895E-48AF-A2CE-2CCF7080711B}</a:tableStyleId>
              </a:tblPr>
              <a:tblGrid>
                <a:gridCol w="9905999">
                  <a:extLst>
                    <a:ext uri="{9D8B030D-6E8A-4147-A177-3AD203B41FA5}">
                      <a16:colId xmlns:a16="http://schemas.microsoft.com/office/drawing/2014/main" val="20000"/>
                    </a:ext>
                  </a:extLst>
                </a:gridCol>
              </a:tblGrid>
              <a:tr h="946191">
                <a:tc>
                  <a:txBody>
                    <a:bodyPr/>
                    <a:lstStyle/>
                    <a:p>
                      <a:pPr marL="0" lvl="0" indent="0" algn="l" rtl="0">
                        <a:spcBef>
                          <a:spcPts val="0"/>
                        </a:spcBef>
                        <a:spcAft>
                          <a:spcPts val="0"/>
                        </a:spcAft>
                        <a:buNone/>
                      </a:pPr>
                      <a:r>
                        <a:rPr lang="en-US" sz="1200" dirty="0"/>
                        <a:t> </a:t>
                      </a:r>
                      <a:endParaRPr sz="1200" dirty="0"/>
                    </a:p>
                  </a:txBody>
                  <a:tcPr marL="82939" marR="82939" marT="82939" marB="82939">
                    <a:lnL w="9525" cap="flat" cmpd="sng">
                      <a:solidFill>
                        <a:srgbClr val="000000"/>
                      </a:solidFill>
                      <a:prstDash val="solid"/>
                      <a:round/>
                      <a:headEnd type="none" w="sm" len="sm"/>
                      <a:tailEnd type="none" w="sm" len="sm"/>
                    </a:lnL>
                    <a:gradFill flip="none" rotWithShape="1">
                      <a:gsLst>
                        <a:gs pos="0">
                          <a:srgbClr val="1F154C"/>
                        </a:gs>
                        <a:gs pos="50000">
                          <a:srgbClr val="1F154C"/>
                        </a:gs>
                        <a:gs pos="100000">
                          <a:srgbClr val="31216B"/>
                        </a:gs>
                      </a:gsLst>
                      <a:lin ang="16200000" scaled="0"/>
                      <a:tileRect/>
                    </a:gradFill>
                  </a:tcPr>
                </a:tc>
                <a:extLst>
                  <a:ext uri="{0D108BD9-81ED-4DB2-BD59-A6C34878D82A}">
                    <a16:rowId xmlns:a16="http://schemas.microsoft.com/office/drawing/2014/main" val="10000"/>
                  </a:ext>
                </a:extLst>
              </a:tr>
            </a:tbl>
          </a:graphicData>
        </a:graphic>
      </p:graphicFrame>
      <p:sp>
        <p:nvSpPr>
          <p:cNvPr id="65" name="Google Shape;65;g2ec392b2bf5_0_38"/>
          <p:cNvSpPr txBox="1">
            <a:spLocks noGrp="1"/>
          </p:cNvSpPr>
          <p:nvPr>
            <p:ph type="title"/>
          </p:nvPr>
        </p:nvSpPr>
        <p:spPr>
          <a:xfrm>
            <a:off x="517960" y="293791"/>
            <a:ext cx="4513955" cy="522809"/>
          </a:xfrm>
          <a:prstGeom prst="rect">
            <a:avLst/>
          </a:prstGeom>
          <a:noFill/>
          <a:ln>
            <a:noFill/>
          </a:ln>
        </p:spPr>
        <p:txBody>
          <a:bodyPr spcFirstLastPara="1" wrap="square" lIns="0" tIns="0" rIns="0" bIns="0" anchor="t" anchorCtr="0">
            <a:noAutofit/>
          </a:bodyPr>
          <a:lstStyle/>
          <a:p>
            <a:r>
              <a:rPr lang="en-US" b="1" dirty="0">
                <a:solidFill>
                  <a:schemeClr val="lt1"/>
                </a:solidFill>
                <a:latin typeface="Arial"/>
                <a:ea typeface="Arial"/>
                <a:cs typeface="Arial"/>
                <a:sym typeface="Arial"/>
              </a:rPr>
              <a:t>HR Strategy Canvas</a:t>
            </a:r>
            <a:endParaRPr b="1" dirty="0">
              <a:solidFill>
                <a:schemeClr val="lt1"/>
              </a:solidFill>
              <a:latin typeface="Arial"/>
              <a:ea typeface="Arial"/>
              <a:cs typeface="Arial"/>
              <a:sym typeface="Arial"/>
            </a:endParaRPr>
          </a:p>
        </p:txBody>
      </p:sp>
      <p:pic>
        <p:nvPicPr>
          <p:cNvPr id="67" name="Google Shape;67;g2ec392b2bf5_0_38"/>
          <p:cNvPicPr preferRelativeResize="0"/>
          <p:nvPr/>
        </p:nvPicPr>
        <p:blipFill>
          <a:blip r:embed="rId10">
            <a:alphaModFix/>
          </a:blip>
          <a:stretch>
            <a:fillRect/>
          </a:stretch>
        </p:blipFill>
        <p:spPr>
          <a:xfrm>
            <a:off x="8681611" y="348269"/>
            <a:ext cx="874016" cy="253467"/>
          </a:xfrm>
          <a:prstGeom prst="rect">
            <a:avLst/>
          </a:prstGeom>
          <a:noFill/>
          <a:ln>
            <a:noFill/>
          </a:ln>
        </p:spPr>
      </p:pic>
      <p:sp>
        <p:nvSpPr>
          <p:cNvPr id="6" name="TextBox 5">
            <a:extLst>
              <a:ext uri="{FF2B5EF4-FFF2-40B4-BE49-F238E27FC236}">
                <a16:creationId xmlns:a16="http://schemas.microsoft.com/office/drawing/2014/main" id="{088D78F0-B8DE-6446-A7BC-6B4C0A15DBC7}"/>
              </a:ext>
            </a:extLst>
          </p:cNvPr>
          <p:cNvSpPr txBox="1"/>
          <p:nvPr/>
        </p:nvSpPr>
        <p:spPr>
          <a:xfrm>
            <a:off x="288334" y="992365"/>
            <a:ext cx="1119217" cy="287771"/>
          </a:xfrm>
          <a:prstGeom prst="rect">
            <a:avLst/>
          </a:prstGeom>
          <a:noFill/>
        </p:spPr>
        <p:txBody>
          <a:bodyPr wrap="none" rtlCol="0">
            <a:spAutoFit/>
          </a:bodyPr>
          <a:lstStyle/>
          <a:p>
            <a:r>
              <a:rPr lang="en-US" sz="1270" b="1" dirty="0">
                <a:solidFill>
                  <a:srgbClr val="30206B"/>
                </a:solidFill>
              </a:rPr>
              <a:t>Instructions</a:t>
            </a:r>
          </a:p>
        </p:txBody>
      </p:sp>
      <p:cxnSp>
        <p:nvCxnSpPr>
          <p:cNvPr id="8" name="Straight Connector 7">
            <a:extLst>
              <a:ext uri="{FF2B5EF4-FFF2-40B4-BE49-F238E27FC236}">
                <a16:creationId xmlns:a16="http://schemas.microsoft.com/office/drawing/2014/main" id="{E0930F6A-E76A-07C2-DFF9-4472F61922AB}"/>
              </a:ext>
            </a:extLst>
          </p:cNvPr>
          <p:cNvCxnSpPr>
            <a:cxnSpLocks/>
          </p:cNvCxnSpPr>
          <p:nvPr/>
        </p:nvCxnSpPr>
        <p:spPr>
          <a:xfrm>
            <a:off x="357461" y="1314443"/>
            <a:ext cx="919816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D203299C-EE9C-9FA6-6F3F-5EF0EE4520D4}"/>
              </a:ext>
            </a:extLst>
          </p:cNvPr>
          <p:cNvPicPr>
            <a:picLocks noChangeAspect="1"/>
          </p:cNvPicPr>
          <p:nvPr/>
        </p:nvPicPr>
        <p:blipFill>
          <a:blip r:embed="rId11"/>
          <a:stretch>
            <a:fillRect/>
          </a:stretch>
        </p:blipFill>
        <p:spPr>
          <a:xfrm>
            <a:off x="3676920" y="2123937"/>
            <a:ext cx="256039" cy="256039"/>
          </a:xfrm>
          <a:prstGeom prst="rect">
            <a:avLst/>
          </a:prstGeom>
        </p:spPr>
      </p:pic>
      <p:pic>
        <p:nvPicPr>
          <p:cNvPr id="4" name="Picture 3">
            <a:extLst>
              <a:ext uri="{FF2B5EF4-FFF2-40B4-BE49-F238E27FC236}">
                <a16:creationId xmlns:a16="http://schemas.microsoft.com/office/drawing/2014/main" id="{66B87A92-6C77-5633-B5B5-8715FFF7A8EB}"/>
              </a:ext>
            </a:extLst>
          </p:cNvPr>
          <p:cNvPicPr>
            <a:picLocks noChangeAspect="1"/>
          </p:cNvPicPr>
          <p:nvPr/>
        </p:nvPicPr>
        <p:blipFill>
          <a:blip r:embed="rId12"/>
          <a:stretch>
            <a:fillRect/>
          </a:stretch>
        </p:blipFill>
        <p:spPr>
          <a:xfrm>
            <a:off x="9189235" y="4073758"/>
            <a:ext cx="291909" cy="286186"/>
          </a:xfrm>
          <a:prstGeom prst="rect">
            <a:avLst/>
          </a:prstGeom>
        </p:spPr>
      </p:pic>
      <p:cxnSp>
        <p:nvCxnSpPr>
          <p:cNvPr id="5" name="Straight Connector 4">
            <a:extLst>
              <a:ext uri="{FF2B5EF4-FFF2-40B4-BE49-F238E27FC236}">
                <a16:creationId xmlns:a16="http://schemas.microsoft.com/office/drawing/2014/main" id="{3A991579-1E6D-B3D0-CC54-AE75978E18B4}"/>
              </a:ext>
            </a:extLst>
          </p:cNvPr>
          <p:cNvCxnSpPr>
            <a:cxnSpLocks/>
          </p:cNvCxnSpPr>
          <p:nvPr/>
        </p:nvCxnSpPr>
        <p:spPr>
          <a:xfrm>
            <a:off x="357461" y="224238"/>
            <a:ext cx="0" cy="497716"/>
          </a:xfrm>
          <a:prstGeom prst="line">
            <a:avLst/>
          </a:prstGeom>
          <a:ln w="25400">
            <a:solidFill>
              <a:srgbClr val="459EA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graphicFrame>
        <p:nvGraphicFramePr>
          <p:cNvPr id="7" name="Google Shape;64;g2ec392b2bf5_0_38">
            <a:extLst>
              <a:ext uri="{FF2B5EF4-FFF2-40B4-BE49-F238E27FC236}">
                <a16:creationId xmlns:a16="http://schemas.microsoft.com/office/drawing/2014/main" id="{C4BE9AD0-F7A3-3FBF-5E9F-21674E596FB6}"/>
              </a:ext>
            </a:extLst>
          </p:cNvPr>
          <p:cNvGraphicFramePr/>
          <p:nvPr>
            <p:extLst>
              <p:ext uri="{D42A27DB-BD31-4B8C-83A1-F6EECF244321}">
                <p14:modId xmlns:p14="http://schemas.microsoft.com/office/powerpoint/2010/main" val="687019948"/>
              </p:ext>
            </p:extLst>
          </p:nvPr>
        </p:nvGraphicFramePr>
        <p:xfrm>
          <a:off x="0" y="0"/>
          <a:ext cx="9905999" cy="946191"/>
        </p:xfrm>
        <a:graphic>
          <a:graphicData uri="http://schemas.openxmlformats.org/drawingml/2006/table">
            <a:tbl>
              <a:tblPr>
                <a:noFill/>
                <a:tableStyleId>{15D392B0-895E-48AF-A2CE-2CCF7080711B}</a:tableStyleId>
              </a:tblPr>
              <a:tblGrid>
                <a:gridCol w="9905999">
                  <a:extLst>
                    <a:ext uri="{9D8B030D-6E8A-4147-A177-3AD203B41FA5}">
                      <a16:colId xmlns:a16="http://schemas.microsoft.com/office/drawing/2014/main" val="20000"/>
                    </a:ext>
                  </a:extLst>
                </a:gridCol>
              </a:tblGrid>
              <a:tr h="946191">
                <a:tc>
                  <a:txBody>
                    <a:bodyPr/>
                    <a:lstStyle/>
                    <a:p>
                      <a:pPr marL="0" lvl="0" indent="0" algn="l" rtl="0">
                        <a:spcBef>
                          <a:spcPts val="0"/>
                        </a:spcBef>
                        <a:spcAft>
                          <a:spcPts val="0"/>
                        </a:spcAft>
                        <a:buNone/>
                      </a:pPr>
                      <a:r>
                        <a:rPr lang="en-US" sz="1200" dirty="0"/>
                        <a:t> </a:t>
                      </a:r>
                      <a:endParaRPr sz="1200" dirty="0"/>
                    </a:p>
                  </a:txBody>
                  <a:tcPr marL="82939" marR="82939" marT="82939" marB="82939">
                    <a:lnL w="9525" cap="flat" cmpd="sng">
                      <a:solidFill>
                        <a:srgbClr val="000000"/>
                      </a:solidFill>
                      <a:prstDash val="solid"/>
                      <a:round/>
                      <a:headEnd type="none" w="sm" len="sm"/>
                      <a:tailEnd type="none" w="sm" len="sm"/>
                    </a:lnL>
                    <a:gradFill flip="none" rotWithShape="1">
                      <a:gsLst>
                        <a:gs pos="0">
                          <a:srgbClr val="1F154C"/>
                        </a:gs>
                        <a:gs pos="50000">
                          <a:srgbClr val="1F154C"/>
                        </a:gs>
                        <a:gs pos="100000">
                          <a:srgbClr val="31216B"/>
                        </a:gs>
                      </a:gsLst>
                      <a:lin ang="16200000" scaled="0"/>
                      <a:tileRect/>
                    </a:gradFill>
                  </a:tcPr>
                </a:tc>
                <a:extLst>
                  <a:ext uri="{0D108BD9-81ED-4DB2-BD59-A6C34878D82A}">
                    <a16:rowId xmlns:a16="http://schemas.microsoft.com/office/drawing/2014/main" val="10000"/>
                  </a:ext>
                </a:extLst>
              </a:tr>
            </a:tbl>
          </a:graphicData>
        </a:graphic>
      </p:graphicFrame>
      <p:sp>
        <p:nvSpPr>
          <p:cNvPr id="72" name="Google Shape;72;g302d5a6b057_0_31"/>
          <p:cNvSpPr/>
          <p:nvPr/>
        </p:nvSpPr>
        <p:spPr>
          <a:xfrm>
            <a:off x="369112" y="1493175"/>
            <a:ext cx="9173786" cy="4426050"/>
          </a:xfrm>
          <a:prstGeom prst="roundRect">
            <a:avLst>
              <a:gd name="adj" fmla="val 1371"/>
            </a:avLst>
          </a:prstGeom>
          <a:solidFill>
            <a:srgbClr val="FFFFFF"/>
          </a:solidFill>
          <a:ln w="19050" cap="flat" cmpd="sng">
            <a:solidFill>
              <a:schemeClr val="dk1"/>
            </a:solidFill>
            <a:prstDash val="solid"/>
            <a:round/>
            <a:headEnd type="none" w="sm" len="sm"/>
            <a:tailEnd type="none" w="sm" len="sm"/>
          </a:ln>
        </p:spPr>
        <p:txBody>
          <a:bodyPr spcFirstLastPara="1" wrap="square" lIns="75205" tIns="75205" rIns="75205" bIns="75205" anchor="ctr" anchorCtr="0">
            <a:noAutofit/>
          </a:bodyPr>
          <a:lstStyle/>
          <a:p>
            <a:pPr>
              <a:buSzPts val="100"/>
            </a:pPr>
            <a:endParaRPr sz="100" dirty="0">
              <a:solidFill>
                <a:srgbClr val="30206B"/>
              </a:solidFill>
              <a:latin typeface="Arial" panose="020B0604020202020204" pitchFamily="34" charset="0"/>
              <a:ea typeface="Calibri"/>
              <a:cs typeface="Arial" panose="020B0604020202020204" pitchFamily="34" charset="0"/>
              <a:sym typeface="Calibri"/>
            </a:endParaRPr>
          </a:p>
        </p:txBody>
      </p:sp>
      <p:sp>
        <p:nvSpPr>
          <p:cNvPr id="73" name="Google Shape;73;g302d5a6b057_0_31"/>
          <p:cNvSpPr/>
          <p:nvPr/>
        </p:nvSpPr>
        <p:spPr>
          <a:xfrm>
            <a:off x="4927866" y="1493175"/>
            <a:ext cx="4620912" cy="4426050"/>
          </a:xfrm>
          <a:prstGeom prst="roundRect">
            <a:avLst>
              <a:gd name="adj" fmla="val 1371"/>
            </a:avLst>
          </a:prstGeom>
          <a:solidFill>
            <a:srgbClr val="FFFFFF"/>
          </a:solidFill>
          <a:ln w="19050" cap="flat" cmpd="sng">
            <a:solidFill>
              <a:srgbClr val="FFAB00"/>
            </a:solidFill>
            <a:prstDash val="solid"/>
            <a:round/>
            <a:headEnd type="none" w="sm" len="sm"/>
            <a:tailEnd type="none" w="sm" len="sm"/>
          </a:ln>
        </p:spPr>
        <p:txBody>
          <a:bodyPr spcFirstLastPara="1" wrap="square" lIns="75205" tIns="75205" rIns="75205" bIns="75205" anchor="ctr" anchorCtr="0">
            <a:noAutofit/>
          </a:bodyPr>
          <a:lstStyle/>
          <a:p>
            <a:pPr>
              <a:buSzPts val="100"/>
            </a:pPr>
            <a:endParaRPr sz="100" dirty="0">
              <a:solidFill>
                <a:srgbClr val="30206B"/>
              </a:solidFill>
              <a:latin typeface="Arial" panose="020B0604020202020204" pitchFamily="34" charset="0"/>
              <a:ea typeface="Calibri"/>
              <a:cs typeface="Arial" panose="020B0604020202020204" pitchFamily="34" charset="0"/>
              <a:sym typeface="Calibri"/>
            </a:endParaRPr>
          </a:p>
        </p:txBody>
      </p:sp>
      <p:sp>
        <p:nvSpPr>
          <p:cNvPr id="74" name="Google Shape;74;g302d5a6b057_0_31"/>
          <p:cNvSpPr/>
          <p:nvPr/>
        </p:nvSpPr>
        <p:spPr>
          <a:xfrm>
            <a:off x="4817747" y="1504183"/>
            <a:ext cx="279503" cy="4404549"/>
          </a:xfrm>
          <a:prstGeom prst="rect">
            <a:avLst/>
          </a:prstGeom>
          <a:solidFill>
            <a:srgbClr val="FFFFFF"/>
          </a:solidFill>
          <a:ln>
            <a:noFill/>
          </a:ln>
        </p:spPr>
        <p:txBody>
          <a:bodyPr spcFirstLastPara="1" wrap="square" lIns="18779" tIns="18779" rIns="18779" bIns="18779" anchor="ctr" anchorCtr="0">
            <a:noAutofit/>
          </a:bodyPr>
          <a:lstStyle/>
          <a:p>
            <a:pPr>
              <a:buSzPts val="100"/>
            </a:pPr>
            <a:endParaRPr sz="100" dirty="0">
              <a:solidFill>
                <a:srgbClr val="30206B"/>
              </a:solidFill>
              <a:latin typeface="Arial" panose="020B0604020202020204" pitchFamily="34" charset="0"/>
              <a:ea typeface="Calibri"/>
              <a:cs typeface="Arial" panose="020B0604020202020204" pitchFamily="34" charset="0"/>
              <a:sym typeface="Calibri"/>
            </a:endParaRPr>
          </a:p>
        </p:txBody>
      </p:sp>
      <p:cxnSp>
        <p:nvCxnSpPr>
          <p:cNvPr id="75" name="Google Shape;75;g302d5a6b057_0_31"/>
          <p:cNvCxnSpPr/>
          <p:nvPr/>
        </p:nvCxnSpPr>
        <p:spPr>
          <a:xfrm>
            <a:off x="357461" y="4692540"/>
            <a:ext cx="4584716" cy="0"/>
          </a:xfrm>
          <a:prstGeom prst="straightConnector1">
            <a:avLst/>
          </a:prstGeom>
          <a:noFill/>
          <a:ln w="19050" cap="flat" cmpd="sng">
            <a:solidFill>
              <a:schemeClr val="dk1"/>
            </a:solidFill>
            <a:prstDash val="solid"/>
            <a:round/>
            <a:headEnd type="none" w="sm" len="sm"/>
            <a:tailEnd type="none" w="sm" len="sm"/>
          </a:ln>
        </p:spPr>
      </p:cxnSp>
      <p:cxnSp>
        <p:nvCxnSpPr>
          <p:cNvPr id="76" name="Google Shape;76;g302d5a6b057_0_31"/>
          <p:cNvCxnSpPr/>
          <p:nvPr/>
        </p:nvCxnSpPr>
        <p:spPr>
          <a:xfrm>
            <a:off x="2160207" y="1493175"/>
            <a:ext cx="0" cy="3201626"/>
          </a:xfrm>
          <a:prstGeom prst="straightConnector1">
            <a:avLst/>
          </a:prstGeom>
          <a:noFill/>
          <a:ln w="19050" cap="flat" cmpd="sng">
            <a:solidFill>
              <a:srgbClr val="30206B"/>
            </a:solidFill>
            <a:prstDash val="solid"/>
            <a:round/>
            <a:headEnd type="none" w="sm" len="sm"/>
            <a:tailEnd type="none" w="sm" len="sm"/>
          </a:ln>
        </p:spPr>
      </p:cxnSp>
      <p:cxnSp>
        <p:nvCxnSpPr>
          <p:cNvPr id="77" name="Google Shape;77;g302d5a6b057_0_31"/>
          <p:cNvCxnSpPr/>
          <p:nvPr/>
        </p:nvCxnSpPr>
        <p:spPr>
          <a:xfrm>
            <a:off x="4016199" y="1493175"/>
            <a:ext cx="0" cy="3196727"/>
          </a:xfrm>
          <a:prstGeom prst="straightConnector1">
            <a:avLst/>
          </a:prstGeom>
          <a:noFill/>
          <a:ln w="19050" cap="flat" cmpd="sng">
            <a:solidFill>
              <a:srgbClr val="30206B"/>
            </a:solidFill>
            <a:prstDash val="solid"/>
            <a:round/>
            <a:headEnd type="none" w="sm" len="sm"/>
            <a:tailEnd type="none" w="sm" len="sm"/>
          </a:ln>
        </p:spPr>
      </p:cxnSp>
      <p:cxnSp>
        <p:nvCxnSpPr>
          <p:cNvPr id="78" name="Google Shape;78;g302d5a6b057_0_31"/>
          <p:cNvCxnSpPr/>
          <p:nvPr/>
        </p:nvCxnSpPr>
        <p:spPr>
          <a:xfrm>
            <a:off x="7735997" y="1493175"/>
            <a:ext cx="0" cy="3196727"/>
          </a:xfrm>
          <a:prstGeom prst="straightConnector1">
            <a:avLst/>
          </a:prstGeom>
          <a:noFill/>
          <a:ln w="19050" cap="flat" cmpd="sng">
            <a:solidFill>
              <a:srgbClr val="FF9900"/>
            </a:solidFill>
            <a:prstDash val="solid"/>
            <a:round/>
            <a:headEnd type="none" w="sm" len="sm"/>
            <a:tailEnd type="none" w="sm" len="sm"/>
          </a:ln>
        </p:spPr>
      </p:cxnSp>
      <p:cxnSp>
        <p:nvCxnSpPr>
          <p:cNvPr id="79" name="Google Shape;79;g302d5a6b057_0_31"/>
          <p:cNvCxnSpPr/>
          <p:nvPr/>
        </p:nvCxnSpPr>
        <p:spPr>
          <a:xfrm>
            <a:off x="7743586" y="3448298"/>
            <a:ext cx="1795131" cy="0"/>
          </a:xfrm>
          <a:prstGeom prst="straightConnector1">
            <a:avLst/>
          </a:prstGeom>
          <a:noFill/>
          <a:ln w="19050" cap="flat" cmpd="sng">
            <a:solidFill>
              <a:srgbClr val="FF9900"/>
            </a:solidFill>
            <a:prstDash val="solid"/>
            <a:round/>
            <a:headEnd type="none" w="sm" len="sm"/>
            <a:tailEnd type="none" w="sm" len="sm"/>
          </a:ln>
        </p:spPr>
      </p:cxnSp>
      <p:cxnSp>
        <p:nvCxnSpPr>
          <p:cNvPr id="80" name="Google Shape;80;g302d5a6b057_0_31"/>
          <p:cNvCxnSpPr/>
          <p:nvPr/>
        </p:nvCxnSpPr>
        <p:spPr>
          <a:xfrm>
            <a:off x="4023881" y="3120223"/>
            <a:ext cx="1848474" cy="0"/>
          </a:xfrm>
          <a:prstGeom prst="straightConnector1">
            <a:avLst/>
          </a:prstGeom>
          <a:noFill/>
          <a:ln w="19050" cap="flat" cmpd="sng">
            <a:solidFill>
              <a:srgbClr val="30206B"/>
            </a:solidFill>
            <a:prstDash val="solid"/>
            <a:round/>
            <a:headEnd type="none" w="sm" len="sm"/>
            <a:tailEnd type="none" w="sm" len="sm"/>
          </a:ln>
        </p:spPr>
      </p:cxnSp>
      <p:sp>
        <p:nvSpPr>
          <p:cNvPr id="81" name="Google Shape;81;g302d5a6b057_0_31"/>
          <p:cNvSpPr txBox="1"/>
          <p:nvPr/>
        </p:nvSpPr>
        <p:spPr>
          <a:xfrm>
            <a:off x="433223" y="1530503"/>
            <a:ext cx="1666402" cy="3121068"/>
          </a:xfrm>
          <a:prstGeom prst="rect">
            <a:avLst/>
          </a:prstGeom>
          <a:noFill/>
          <a:ln>
            <a:noFill/>
          </a:ln>
        </p:spPr>
        <p:txBody>
          <a:bodyPr spcFirstLastPara="1" wrap="square" lIns="75205" tIns="75205" rIns="75205" bIns="75205" anchor="t" anchorCtr="0">
            <a:noAutofit/>
          </a:bodyPr>
          <a:lstStyle/>
          <a:p>
            <a:pPr>
              <a:buSzPts val="1100"/>
            </a:pPr>
            <a:r>
              <a:rPr lang="en-US" sz="998" b="1">
                <a:solidFill>
                  <a:srgbClr val="31216B"/>
                </a:solidFill>
              </a:rPr>
              <a:t>1. Business priorities</a:t>
            </a:r>
            <a:endParaRPr sz="907" b="1">
              <a:solidFill>
                <a:srgbClr val="1EBBF0"/>
              </a:solidFill>
            </a:endParaRPr>
          </a:p>
          <a:p>
            <a:pPr>
              <a:buSzPts val="1000"/>
            </a:pPr>
            <a:endParaRPr sz="907">
              <a:solidFill>
                <a:srgbClr val="1EBBF0"/>
              </a:solidFill>
            </a:endParaRPr>
          </a:p>
          <a:p>
            <a:pPr>
              <a:spcBef>
                <a:spcPts val="272"/>
              </a:spcBef>
              <a:spcAft>
                <a:spcPts val="272"/>
              </a:spcAft>
              <a:buSzPts val="800"/>
            </a:pPr>
            <a:endParaRPr sz="726">
              <a:solidFill>
                <a:srgbClr val="30206B"/>
              </a:solidFill>
            </a:endParaRPr>
          </a:p>
        </p:txBody>
      </p:sp>
      <p:sp>
        <p:nvSpPr>
          <p:cNvPr id="82" name="Google Shape;82;g302d5a6b057_0_31"/>
          <p:cNvSpPr txBox="1"/>
          <p:nvPr/>
        </p:nvSpPr>
        <p:spPr>
          <a:xfrm>
            <a:off x="2255016" y="1530502"/>
            <a:ext cx="1666402" cy="3034251"/>
          </a:xfrm>
          <a:prstGeom prst="rect">
            <a:avLst/>
          </a:prstGeom>
          <a:noFill/>
          <a:ln>
            <a:noFill/>
          </a:ln>
        </p:spPr>
        <p:txBody>
          <a:bodyPr spcFirstLastPara="1" wrap="square" lIns="75205" tIns="75205" rIns="75205" bIns="75205" anchor="t" anchorCtr="0">
            <a:noAutofit/>
          </a:bodyPr>
          <a:lstStyle/>
          <a:p>
            <a:pPr>
              <a:buSzPts val="1100"/>
            </a:pPr>
            <a:r>
              <a:rPr lang="en-US" sz="998" b="1" dirty="0">
                <a:solidFill>
                  <a:srgbClr val="31216B"/>
                </a:solidFill>
              </a:rPr>
              <a:t>2. HR strategic focus areas</a:t>
            </a:r>
            <a:br>
              <a:rPr lang="en-US" sz="907" dirty="0">
                <a:solidFill>
                  <a:srgbClr val="1EBBF0"/>
                </a:solidFill>
              </a:rPr>
            </a:br>
            <a:br>
              <a:rPr lang="en-US" sz="907" dirty="0">
                <a:solidFill>
                  <a:srgbClr val="1EBBF0"/>
                </a:solidFill>
              </a:rPr>
            </a:br>
            <a:endParaRPr sz="726" dirty="0">
              <a:solidFill>
                <a:srgbClr val="30206B"/>
              </a:solidFill>
            </a:endParaRPr>
          </a:p>
          <a:p>
            <a:pPr marL="414772">
              <a:spcBef>
                <a:spcPts val="272"/>
              </a:spcBef>
              <a:buSzPts val="800"/>
            </a:pPr>
            <a:endParaRPr sz="726" dirty="0">
              <a:solidFill>
                <a:srgbClr val="30206B"/>
              </a:solidFill>
              <a:latin typeface="Arial" panose="020B0604020202020204" pitchFamily="34" charset="0"/>
              <a:ea typeface="IBM Plex Sans Condensed"/>
              <a:cs typeface="Arial" panose="020B0604020202020204" pitchFamily="34" charset="0"/>
              <a:sym typeface="IBM Plex Sans Condensed"/>
            </a:endParaRPr>
          </a:p>
        </p:txBody>
      </p:sp>
      <p:sp>
        <p:nvSpPr>
          <p:cNvPr id="83" name="Google Shape;83;g302d5a6b057_0_31"/>
          <p:cNvSpPr txBox="1"/>
          <p:nvPr/>
        </p:nvSpPr>
        <p:spPr>
          <a:xfrm>
            <a:off x="4067456" y="3152319"/>
            <a:ext cx="1666402" cy="1518350"/>
          </a:xfrm>
          <a:prstGeom prst="rect">
            <a:avLst/>
          </a:prstGeom>
          <a:noFill/>
          <a:ln>
            <a:noFill/>
          </a:ln>
        </p:spPr>
        <p:txBody>
          <a:bodyPr spcFirstLastPara="1" wrap="square" lIns="75205" tIns="75205" rIns="75205" bIns="75205" anchor="t" anchorCtr="0">
            <a:noAutofit/>
          </a:bodyPr>
          <a:lstStyle/>
          <a:p>
            <a:pPr>
              <a:buSzPts val="1100"/>
            </a:pPr>
            <a:r>
              <a:rPr lang="en-US" sz="998" b="1" dirty="0">
                <a:solidFill>
                  <a:srgbClr val="31216B"/>
                </a:solidFill>
              </a:rPr>
              <a:t>4. Stakeholders</a:t>
            </a:r>
            <a:br>
              <a:rPr lang="en-US" sz="907" dirty="0">
                <a:solidFill>
                  <a:srgbClr val="1EBBF0"/>
                </a:solidFill>
              </a:rPr>
            </a:br>
            <a:br>
              <a:rPr lang="en-US" sz="907" dirty="0">
                <a:solidFill>
                  <a:srgbClr val="1EBBF0"/>
                </a:solidFill>
              </a:rPr>
            </a:br>
            <a:endParaRPr sz="726" dirty="0">
              <a:solidFill>
                <a:srgbClr val="30206B"/>
              </a:solidFill>
            </a:endParaRPr>
          </a:p>
          <a:p>
            <a:pPr>
              <a:spcBef>
                <a:spcPts val="272"/>
              </a:spcBef>
              <a:spcAft>
                <a:spcPts val="308"/>
              </a:spcAft>
              <a:buSzPts val="800"/>
            </a:pPr>
            <a:endParaRPr sz="726" dirty="0">
              <a:solidFill>
                <a:srgbClr val="30206B"/>
              </a:solidFill>
              <a:latin typeface="Arial" panose="020B0604020202020204" pitchFamily="34" charset="0"/>
              <a:ea typeface="IBM Plex Sans"/>
              <a:cs typeface="Arial" panose="020B0604020202020204" pitchFamily="34" charset="0"/>
              <a:sym typeface="IBM Plex Sans"/>
            </a:endParaRPr>
          </a:p>
        </p:txBody>
      </p:sp>
      <p:sp>
        <p:nvSpPr>
          <p:cNvPr id="84" name="Google Shape;84;g302d5a6b057_0_31"/>
          <p:cNvSpPr txBox="1"/>
          <p:nvPr/>
        </p:nvSpPr>
        <p:spPr>
          <a:xfrm>
            <a:off x="4077609" y="1534385"/>
            <a:ext cx="1737435" cy="1404590"/>
          </a:xfrm>
          <a:prstGeom prst="rect">
            <a:avLst/>
          </a:prstGeom>
          <a:noFill/>
          <a:ln>
            <a:noFill/>
          </a:ln>
        </p:spPr>
        <p:txBody>
          <a:bodyPr spcFirstLastPara="1" wrap="square" lIns="75205" tIns="75205" rIns="75205" bIns="75205" anchor="t" anchorCtr="0">
            <a:noAutofit/>
          </a:bodyPr>
          <a:lstStyle/>
          <a:p>
            <a:pPr>
              <a:buSzPts val="1100"/>
            </a:pPr>
            <a:r>
              <a:rPr lang="en-US" sz="998" b="1" dirty="0">
                <a:solidFill>
                  <a:srgbClr val="31216B"/>
                </a:solidFill>
              </a:rPr>
              <a:t>3. People risks to </a:t>
            </a:r>
            <a:endParaRPr sz="998" b="1" dirty="0">
              <a:solidFill>
                <a:srgbClr val="31216B"/>
              </a:solidFill>
            </a:endParaRPr>
          </a:p>
          <a:p>
            <a:pPr>
              <a:spcBef>
                <a:spcPts val="272"/>
              </a:spcBef>
              <a:buSzPts val="1100"/>
            </a:pPr>
            <a:r>
              <a:rPr lang="en-US" sz="998" b="1" dirty="0">
                <a:solidFill>
                  <a:srgbClr val="31216B"/>
                </a:solidFill>
              </a:rPr>
              <a:t>mitigate</a:t>
            </a:r>
            <a:br>
              <a:rPr lang="en-US" sz="907" dirty="0">
                <a:solidFill>
                  <a:srgbClr val="1EBBF0"/>
                </a:solidFill>
              </a:rPr>
            </a:br>
            <a:br>
              <a:rPr lang="en-US" sz="907" dirty="0">
                <a:solidFill>
                  <a:srgbClr val="1EBBF0"/>
                </a:solidFill>
              </a:rPr>
            </a:br>
            <a:endParaRPr sz="726" dirty="0">
              <a:solidFill>
                <a:srgbClr val="30206B"/>
              </a:solidFill>
            </a:endParaRPr>
          </a:p>
        </p:txBody>
      </p:sp>
      <p:sp>
        <p:nvSpPr>
          <p:cNvPr id="85" name="Google Shape;85;g302d5a6b057_0_31"/>
          <p:cNvSpPr txBox="1"/>
          <p:nvPr/>
        </p:nvSpPr>
        <p:spPr>
          <a:xfrm>
            <a:off x="433222" y="4733614"/>
            <a:ext cx="4432581" cy="1137062"/>
          </a:xfrm>
          <a:prstGeom prst="rect">
            <a:avLst/>
          </a:prstGeom>
          <a:noFill/>
          <a:ln>
            <a:noFill/>
          </a:ln>
        </p:spPr>
        <p:txBody>
          <a:bodyPr spcFirstLastPara="1" wrap="square" lIns="75205" tIns="75205" rIns="75205" bIns="75205" anchor="t" anchorCtr="0">
            <a:noAutofit/>
          </a:bodyPr>
          <a:lstStyle/>
          <a:p>
            <a:pPr>
              <a:buSzPts val="1100"/>
            </a:pPr>
            <a:r>
              <a:rPr lang="en-US" sz="998" b="1">
                <a:solidFill>
                  <a:srgbClr val="31216B"/>
                </a:solidFill>
              </a:rPr>
              <a:t>5. HR ambition and mandate</a:t>
            </a:r>
            <a:br>
              <a:rPr lang="en-US" sz="907">
                <a:solidFill>
                  <a:srgbClr val="1EBBF0"/>
                </a:solidFill>
              </a:rPr>
            </a:br>
            <a:endParaRPr sz="726">
              <a:solidFill>
                <a:srgbClr val="30206B"/>
              </a:solidFill>
            </a:endParaRPr>
          </a:p>
        </p:txBody>
      </p:sp>
      <p:sp>
        <p:nvSpPr>
          <p:cNvPr id="86" name="Google Shape;86;g302d5a6b057_0_31"/>
          <p:cNvSpPr txBox="1"/>
          <p:nvPr/>
        </p:nvSpPr>
        <p:spPr>
          <a:xfrm>
            <a:off x="2564203" y="5936849"/>
            <a:ext cx="2252079" cy="315578"/>
          </a:xfrm>
          <a:prstGeom prst="rect">
            <a:avLst/>
          </a:prstGeom>
          <a:noFill/>
          <a:ln>
            <a:noFill/>
          </a:ln>
        </p:spPr>
        <p:txBody>
          <a:bodyPr spcFirstLastPara="1" wrap="square" lIns="75205" tIns="75205" rIns="75205" bIns="75205" anchor="t" anchorCtr="0">
            <a:spAutoFit/>
          </a:bodyPr>
          <a:lstStyle/>
          <a:p>
            <a:pPr algn="r">
              <a:lnSpc>
                <a:spcPct val="115000"/>
              </a:lnSpc>
              <a:buSzPts val="1020"/>
            </a:pPr>
            <a:r>
              <a:rPr lang="en-US" sz="925" b="1">
                <a:solidFill>
                  <a:schemeClr val="dk1"/>
                </a:solidFill>
              </a:rPr>
              <a:t>STRATEGY</a:t>
            </a:r>
            <a:endParaRPr sz="925" b="1">
              <a:solidFill>
                <a:schemeClr val="dk1"/>
              </a:solidFill>
            </a:endParaRPr>
          </a:p>
        </p:txBody>
      </p:sp>
      <p:sp>
        <p:nvSpPr>
          <p:cNvPr id="87" name="Google Shape;87;g302d5a6b057_0_31"/>
          <p:cNvSpPr txBox="1"/>
          <p:nvPr/>
        </p:nvSpPr>
        <p:spPr>
          <a:xfrm>
            <a:off x="5064910" y="5936849"/>
            <a:ext cx="2226496" cy="315578"/>
          </a:xfrm>
          <a:prstGeom prst="rect">
            <a:avLst/>
          </a:prstGeom>
          <a:noFill/>
          <a:ln>
            <a:noFill/>
          </a:ln>
        </p:spPr>
        <p:txBody>
          <a:bodyPr spcFirstLastPara="1" wrap="square" lIns="75205" tIns="75205" rIns="75205" bIns="75205" anchor="t" anchorCtr="0">
            <a:spAutoFit/>
          </a:bodyPr>
          <a:lstStyle/>
          <a:p>
            <a:pPr>
              <a:lnSpc>
                <a:spcPct val="115000"/>
              </a:lnSpc>
              <a:buSzPts val="1020"/>
            </a:pPr>
            <a:r>
              <a:rPr lang="en-US" sz="925" b="1">
                <a:solidFill>
                  <a:srgbClr val="FF9900"/>
                </a:solidFill>
              </a:rPr>
              <a:t>EXECUTION</a:t>
            </a:r>
            <a:endParaRPr sz="925" b="1">
              <a:solidFill>
                <a:srgbClr val="FF9900"/>
              </a:solidFill>
            </a:endParaRPr>
          </a:p>
        </p:txBody>
      </p:sp>
      <p:cxnSp>
        <p:nvCxnSpPr>
          <p:cNvPr id="88" name="Google Shape;88;g302d5a6b057_0_31"/>
          <p:cNvCxnSpPr/>
          <p:nvPr/>
        </p:nvCxnSpPr>
        <p:spPr>
          <a:xfrm>
            <a:off x="4945160" y="4696229"/>
            <a:ext cx="0" cy="1510458"/>
          </a:xfrm>
          <a:prstGeom prst="straightConnector1">
            <a:avLst/>
          </a:prstGeom>
          <a:noFill/>
          <a:ln w="19050" cap="flat" cmpd="sng">
            <a:solidFill>
              <a:srgbClr val="FF9900"/>
            </a:solidFill>
            <a:prstDash val="dash"/>
            <a:round/>
            <a:headEnd type="none" w="sm" len="sm"/>
            <a:tailEnd type="none" w="sm" len="sm"/>
          </a:ln>
        </p:spPr>
      </p:cxnSp>
      <p:sp>
        <p:nvSpPr>
          <p:cNvPr id="89" name="Google Shape;89;g302d5a6b057_0_31"/>
          <p:cNvSpPr txBox="1"/>
          <p:nvPr/>
        </p:nvSpPr>
        <p:spPr>
          <a:xfrm>
            <a:off x="5962608" y="1542120"/>
            <a:ext cx="1666402" cy="3109366"/>
          </a:xfrm>
          <a:prstGeom prst="rect">
            <a:avLst/>
          </a:prstGeom>
          <a:noFill/>
          <a:ln>
            <a:noFill/>
          </a:ln>
        </p:spPr>
        <p:txBody>
          <a:bodyPr spcFirstLastPara="1" wrap="square" lIns="75205" tIns="75205" rIns="75205" bIns="75205" anchor="t" anchorCtr="0">
            <a:noAutofit/>
          </a:bodyPr>
          <a:lstStyle/>
          <a:p>
            <a:pPr>
              <a:buSzPts val="1100"/>
            </a:pPr>
            <a:r>
              <a:rPr lang="en-US" sz="998" b="1" dirty="0">
                <a:solidFill>
                  <a:srgbClr val="31216B"/>
                </a:solidFill>
              </a:rPr>
              <a:t>6. Strategic initiatives</a:t>
            </a:r>
            <a:br>
              <a:rPr lang="en-US" sz="907" dirty="0">
                <a:solidFill>
                  <a:srgbClr val="1EBBF0"/>
                </a:solidFill>
              </a:rPr>
            </a:br>
            <a:br>
              <a:rPr lang="en-US" sz="907" dirty="0">
                <a:solidFill>
                  <a:srgbClr val="1EBBF0"/>
                </a:solidFill>
              </a:rPr>
            </a:br>
            <a:endParaRPr sz="726" dirty="0">
              <a:solidFill>
                <a:srgbClr val="30206B"/>
              </a:solidFill>
            </a:endParaRPr>
          </a:p>
        </p:txBody>
      </p:sp>
      <p:sp>
        <p:nvSpPr>
          <p:cNvPr id="90" name="Google Shape;90;g302d5a6b057_0_31"/>
          <p:cNvSpPr txBox="1"/>
          <p:nvPr/>
        </p:nvSpPr>
        <p:spPr>
          <a:xfrm>
            <a:off x="7778157" y="1538349"/>
            <a:ext cx="1666402" cy="1329203"/>
          </a:xfrm>
          <a:prstGeom prst="rect">
            <a:avLst/>
          </a:prstGeom>
          <a:noFill/>
          <a:ln>
            <a:noFill/>
          </a:ln>
        </p:spPr>
        <p:txBody>
          <a:bodyPr spcFirstLastPara="1" wrap="square" lIns="75205" tIns="75205" rIns="75205" bIns="75205" anchor="t" anchorCtr="0">
            <a:noAutofit/>
          </a:bodyPr>
          <a:lstStyle/>
          <a:p>
            <a:pPr>
              <a:buSzPts val="1100"/>
            </a:pPr>
            <a:r>
              <a:rPr lang="en-US" sz="998" b="1">
                <a:solidFill>
                  <a:srgbClr val="31216B"/>
                </a:solidFill>
              </a:rPr>
              <a:t>7. Key resources</a:t>
            </a:r>
            <a:endParaRPr sz="998" b="1">
              <a:solidFill>
                <a:srgbClr val="31216B"/>
              </a:solidFill>
            </a:endParaRPr>
          </a:p>
          <a:p>
            <a:pPr>
              <a:spcBef>
                <a:spcPts val="272"/>
              </a:spcBef>
              <a:buSzPts val="1000"/>
            </a:pPr>
            <a:endParaRPr sz="726">
              <a:solidFill>
                <a:srgbClr val="30206B"/>
              </a:solidFill>
            </a:endParaRPr>
          </a:p>
        </p:txBody>
      </p:sp>
      <p:sp>
        <p:nvSpPr>
          <p:cNvPr id="91" name="Google Shape;91;g302d5a6b057_0_31"/>
          <p:cNvSpPr txBox="1"/>
          <p:nvPr/>
        </p:nvSpPr>
        <p:spPr>
          <a:xfrm>
            <a:off x="7778163" y="3488339"/>
            <a:ext cx="1666402" cy="1137062"/>
          </a:xfrm>
          <a:prstGeom prst="rect">
            <a:avLst/>
          </a:prstGeom>
          <a:noFill/>
          <a:ln>
            <a:noFill/>
          </a:ln>
        </p:spPr>
        <p:txBody>
          <a:bodyPr spcFirstLastPara="1" wrap="square" lIns="75205" tIns="75205" rIns="75205" bIns="75205" anchor="t" anchorCtr="0">
            <a:noAutofit/>
          </a:bodyPr>
          <a:lstStyle/>
          <a:p>
            <a:pPr>
              <a:buSzPts val="1100"/>
            </a:pPr>
            <a:r>
              <a:rPr lang="en-US" sz="998" b="1">
                <a:solidFill>
                  <a:srgbClr val="31216B"/>
                </a:solidFill>
              </a:rPr>
              <a:t>8. Success metrics</a:t>
            </a:r>
            <a:br>
              <a:rPr lang="en-US" sz="907">
                <a:solidFill>
                  <a:srgbClr val="1EBBF0"/>
                </a:solidFill>
              </a:rPr>
            </a:br>
            <a:br>
              <a:rPr lang="en-US" sz="907">
                <a:solidFill>
                  <a:srgbClr val="1EBBF0"/>
                </a:solidFill>
              </a:rPr>
            </a:br>
            <a:endParaRPr sz="726">
              <a:solidFill>
                <a:srgbClr val="30206B"/>
              </a:solidFill>
            </a:endParaRPr>
          </a:p>
        </p:txBody>
      </p:sp>
      <p:sp>
        <p:nvSpPr>
          <p:cNvPr id="92" name="Google Shape;92;g302d5a6b057_0_31"/>
          <p:cNvSpPr txBox="1"/>
          <p:nvPr/>
        </p:nvSpPr>
        <p:spPr>
          <a:xfrm>
            <a:off x="5020156" y="4733616"/>
            <a:ext cx="4432581" cy="1137062"/>
          </a:xfrm>
          <a:prstGeom prst="rect">
            <a:avLst/>
          </a:prstGeom>
          <a:noFill/>
          <a:ln>
            <a:noFill/>
          </a:ln>
        </p:spPr>
        <p:txBody>
          <a:bodyPr spcFirstLastPara="1" wrap="square" lIns="75205" tIns="75205" rIns="75205" bIns="75205" anchor="t" anchorCtr="0">
            <a:noAutofit/>
          </a:bodyPr>
          <a:lstStyle/>
          <a:p>
            <a:pPr>
              <a:buSzPts val="1100"/>
            </a:pPr>
            <a:r>
              <a:rPr lang="en-US" sz="998" b="1">
                <a:solidFill>
                  <a:srgbClr val="31216B"/>
                </a:solidFill>
              </a:rPr>
              <a:t>9. HR investments to be made</a:t>
            </a:r>
            <a:br>
              <a:rPr lang="en-US" sz="907">
                <a:solidFill>
                  <a:srgbClr val="1EBBF0"/>
                </a:solidFill>
              </a:rPr>
            </a:br>
            <a:endParaRPr sz="726" b="1">
              <a:solidFill>
                <a:srgbClr val="1EBBF0"/>
              </a:solidFill>
            </a:endParaRPr>
          </a:p>
          <a:p>
            <a:pPr>
              <a:spcAft>
                <a:spcPts val="272"/>
              </a:spcAft>
              <a:buSzPts val="800"/>
            </a:pPr>
            <a:endParaRPr sz="726">
              <a:solidFill>
                <a:srgbClr val="30206B"/>
              </a:solidFill>
            </a:endParaRPr>
          </a:p>
        </p:txBody>
      </p:sp>
      <p:cxnSp>
        <p:nvCxnSpPr>
          <p:cNvPr id="93" name="Google Shape;93;g302d5a6b057_0_31"/>
          <p:cNvCxnSpPr/>
          <p:nvPr/>
        </p:nvCxnSpPr>
        <p:spPr>
          <a:xfrm>
            <a:off x="5883863" y="1504097"/>
            <a:ext cx="0" cy="3192101"/>
          </a:xfrm>
          <a:prstGeom prst="straightConnector1">
            <a:avLst/>
          </a:prstGeom>
          <a:noFill/>
          <a:ln w="19050" cap="flat" cmpd="sng">
            <a:solidFill>
              <a:srgbClr val="FF9900"/>
            </a:solidFill>
            <a:prstDash val="dash"/>
            <a:round/>
            <a:headEnd type="none" w="sm" len="sm"/>
            <a:tailEnd type="none" w="sm" len="sm"/>
          </a:ln>
        </p:spPr>
      </p:cxnSp>
      <p:cxnSp>
        <p:nvCxnSpPr>
          <p:cNvPr id="94" name="Google Shape;94;g302d5a6b057_0_31"/>
          <p:cNvCxnSpPr/>
          <p:nvPr/>
        </p:nvCxnSpPr>
        <p:spPr>
          <a:xfrm>
            <a:off x="5902556" y="4692540"/>
            <a:ext cx="3630814" cy="0"/>
          </a:xfrm>
          <a:prstGeom prst="straightConnector1">
            <a:avLst/>
          </a:prstGeom>
          <a:noFill/>
          <a:ln w="19050" cap="flat" cmpd="sng">
            <a:solidFill>
              <a:srgbClr val="FF9900"/>
            </a:solidFill>
            <a:prstDash val="solid"/>
            <a:round/>
            <a:headEnd type="none" w="sm" len="sm"/>
            <a:tailEnd type="none" w="sm" len="sm"/>
          </a:ln>
        </p:spPr>
      </p:cxnSp>
      <p:cxnSp>
        <p:nvCxnSpPr>
          <p:cNvPr id="95" name="Google Shape;95;g302d5a6b057_0_31"/>
          <p:cNvCxnSpPr/>
          <p:nvPr/>
        </p:nvCxnSpPr>
        <p:spPr>
          <a:xfrm rot="10800000">
            <a:off x="4948512" y="4691463"/>
            <a:ext cx="941655" cy="0"/>
          </a:xfrm>
          <a:prstGeom prst="straightConnector1">
            <a:avLst/>
          </a:prstGeom>
          <a:noFill/>
          <a:ln w="19050" cap="flat" cmpd="sng">
            <a:solidFill>
              <a:srgbClr val="FF9900"/>
            </a:solidFill>
            <a:prstDash val="dash"/>
            <a:round/>
            <a:headEnd type="none" w="sm" len="sm"/>
            <a:tailEnd type="none" w="sm" len="sm"/>
          </a:ln>
        </p:spPr>
      </p:cxnSp>
      <p:cxnSp>
        <p:nvCxnSpPr>
          <p:cNvPr id="96" name="Google Shape;96;g302d5a6b057_0_31"/>
          <p:cNvCxnSpPr/>
          <p:nvPr/>
        </p:nvCxnSpPr>
        <p:spPr>
          <a:xfrm>
            <a:off x="4945240" y="1493160"/>
            <a:ext cx="948186" cy="0"/>
          </a:xfrm>
          <a:prstGeom prst="straightConnector1">
            <a:avLst/>
          </a:prstGeom>
          <a:noFill/>
          <a:ln w="19050" cap="flat" cmpd="sng">
            <a:solidFill>
              <a:srgbClr val="30206B"/>
            </a:solidFill>
            <a:prstDash val="solid"/>
            <a:round/>
            <a:headEnd type="none" w="sm" len="sm"/>
            <a:tailEnd type="none" w="sm" len="sm"/>
          </a:ln>
        </p:spPr>
      </p:cxnSp>
      <p:pic>
        <p:nvPicPr>
          <p:cNvPr id="98" name="Google Shape;98;g302d5a6b057_0_31"/>
          <p:cNvPicPr preferRelativeResize="0"/>
          <p:nvPr/>
        </p:nvPicPr>
        <p:blipFill rotWithShape="1">
          <a:blip r:embed="rId3">
            <a:alphaModFix/>
          </a:blip>
          <a:srcRect/>
          <a:stretch/>
        </p:blipFill>
        <p:spPr>
          <a:xfrm>
            <a:off x="5511322" y="3161051"/>
            <a:ext cx="302846" cy="302846"/>
          </a:xfrm>
          <a:prstGeom prst="rect">
            <a:avLst/>
          </a:prstGeom>
          <a:noFill/>
          <a:ln>
            <a:noFill/>
          </a:ln>
        </p:spPr>
      </p:pic>
      <p:pic>
        <p:nvPicPr>
          <p:cNvPr id="99" name="Google Shape;99;g302d5a6b057_0_31"/>
          <p:cNvPicPr preferRelativeResize="0"/>
          <p:nvPr/>
        </p:nvPicPr>
        <p:blipFill rotWithShape="1">
          <a:blip r:embed="rId4">
            <a:alphaModFix/>
          </a:blip>
          <a:srcRect/>
          <a:stretch/>
        </p:blipFill>
        <p:spPr>
          <a:xfrm>
            <a:off x="1828457" y="1547131"/>
            <a:ext cx="270363" cy="270385"/>
          </a:xfrm>
          <a:prstGeom prst="rect">
            <a:avLst/>
          </a:prstGeom>
          <a:noFill/>
          <a:ln>
            <a:noFill/>
          </a:ln>
        </p:spPr>
      </p:pic>
      <p:pic>
        <p:nvPicPr>
          <p:cNvPr id="100" name="Google Shape;100;g302d5a6b057_0_31"/>
          <p:cNvPicPr preferRelativeResize="0"/>
          <p:nvPr/>
        </p:nvPicPr>
        <p:blipFill rotWithShape="1">
          <a:blip r:embed="rId5">
            <a:alphaModFix/>
          </a:blip>
          <a:srcRect/>
          <a:stretch/>
        </p:blipFill>
        <p:spPr>
          <a:xfrm>
            <a:off x="5544897" y="1552205"/>
            <a:ext cx="270375" cy="270375"/>
          </a:xfrm>
          <a:prstGeom prst="rect">
            <a:avLst/>
          </a:prstGeom>
          <a:noFill/>
          <a:ln>
            <a:noFill/>
          </a:ln>
        </p:spPr>
      </p:pic>
      <p:pic>
        <p:nvPicPr>
          <p:cNvPr id="101" name="Google Shape;101;g302d5a6b057_0_31"/>
          <p:cNvPicPr preferRelativeResize="0"/>
          <p:nvPr/>
        </p:nvPicPr>
        <p:blipFill rotWithShape="1">
          <a:blip r:embed="rId6">
            <a:alphaModFix/>
          </a:blip>
          <a:srcRect/>
          <a:stretch/>
        </p:blipFill>
        <p:spPr>
          <a:xfrm>
            <a:off x="4626235" y="4759145"/>
            <a:ext cx="253470" cy="253470"/>
          </a:xfrm>
          <a:prstGeom prst="rect">
            <a:avLst/>
          </a:prstGeom>
          <a:noFill/>
          <a:ln>
            <a:noFill/>
          </a:ln>
        </p:spPr>
      </p:pic>
      <p:pic>
        <p:nvPicPr>
          <p:cNvPr id="102" name="Google Shape;102;g302d5a6b057_0_31"/>
          <p:cNvPicPr preferRelativeResize="0"/>
          <p:nvPr/>
        </p:nvPicPr>
        <p:blipFill rotWithShape="1">
          <a:blip r:embed="rId7">
            <a:alphaModFix/>
          </a:blip>
          <a:srcRect/>
          <a:stretch/>
        </p:blipFill>
        <p:spPr>
          <a:xfrm>
            <a:off x="7378313" y="1552206"/>
            <a:ext cx="302846" cy="302879"/>
          </a:xfrm>
          <a:prstGeom prst="rect">
            <a:avLst/>
          </a:prstGeom>
          <a:noFill/>
          <a:ln>
            <a:noFill/>
          </a:ln>
        </p:spPr>
      </p:pic>
      <p:pic>
        <p:nvPicPr>
          <p:cNvPr id="103" name="Google Shape;103;g302d5a6b057_0_31"/>
          <p:cNvPicPr preferRelativeResize="0"/>
          <p:nvPr/>
        </p:nvPicPr>
        <p:blipFill rotWithShape="1">
          <a:blip r:embed="rId8">
            <a:alphaModFix/>
          </a:blip>
          <a:srcRect/>
          <a:stretch/>
        </p:blipFill>
        <p:spPr>
          <a:xfrm>
            <a:off x="9176344" y="1534385"/>
            <a:ext cx="293430" cy="293430"/>
          </a:xfrm>
          <a:prstGeom prst="rect">
            <a:avLst/>
          </a:prstGeom>
          <a:noFill/>
          <a:ln>
            <a:noFill/>
          </a:ln>
        </p:spPr>
      </p:pic>
      <p:pic>
        <p:nvPicPr>
          <p:cNvPr id="105" name="Google Shape;105;g302d5a6b057_0_31"/>
          <p:cNvPicPr preferRelativeResize="0"/>
          <p:nvPr/>
        </p:nvPicPr>
        <p:blipFill rotWithShape="1">
          <a:blip r:embed="rId9">
            <a:alphaModFix/>
          </a:blip>
          <a:srcRect/>
          <a:stretch/>
        </p:blipFill>
        <p:spPr>
          <a:xfrm>
            <a:off x="9210769" y="4729959"/>
            <a:ext cx="270375" cy="270375"/>
          </a:xfrm>
          <a:prstGeom prst="rect">
            <a:avLst/>
          </a:prstGeom>
          <a:noFill/>
          <a:ln>
            <a:noFill/>
          </a:ln>
        </p:spPr>
      </p:pic>
      <p:sp>
        <p:nvSpPr>
          <p:cNvPr id="107" name="Google Shape;107;g302d5a6b057_0_31"/>
          <p:cNvSpPr txBox="1">
            <a:spLocks noGrp="1"/>
          </p:cNvSpPr>
          <p:nvPr>
            <p:ph type="title"/>
          </p:nvPr>
        </p:nvSpPr>
        <p:spPr>
          <a:xfrm>
            <a:off x="517960" y="293791"/>
            <a:ext cx="5075138" cy="522809"/>
          </a:xfrm>
          <a:prstGeom prst="rect">
            <a:avLst/>
          </a:prstGeom>
          <a:noFill/>
          <a:ln>
            <a:noFill/>
          </a:ln>
        </p:spPr>
        <p:txBody>
          <a:bodyPr spcFirstLastPara="1" wrap="square" lIns="0" tIns="0" rIns="0" bIns="0" anchor="t" anchorCtr="0">
            <a:noAutofit/>
          </a:bodyPr>
          <a:lstStyle/>
          <a:p>
            <a:r>
              <a:rPr lang="en-US" b="1" dirty="0">
                <a:solidFill>
                  <a:schemeClr val="lt1"/>
                </a:solidFill>
                <a:latin typeface="Arial"/>
                <a:ea typeface="Arial"/>
                <a:cs typeface="Arial"/>
                <a:sym typeface="Arial"/>
              </a:rPr>
              <a:t>HR Strategy Canvas</a:t>
            </a:r>
            <a:endParaRPr b="1" dirty="0">
              <a:solidFill>
                <a:schemeClr val="lt1"/>
              </a:solidFill>
              <a:latin typeface="Arial"/>
              <a:ea typeface="Arial"/>
              <a:cs typeface="Arial"/>
              <a:sym typeface="Arial"/>
            </a:endParaRPr>
          </a:p>
        </p:txBody>
      </p:sp>
      <p:pic>
        <p:nvPicPr>
          <p:cNvPr id="109" name="Google Shape;109;g302d5a6b057_0_31"/>
          <p:cNvPicPr preferRelativeResize="0"/>
          <p:nvPr/>
        </p:nvPicPr>
        <p:blipFill>
          <a:blip r:embed="rId10">
            <a:alphaModFix/>
          </a:blip>
          <a:stretch>
            <a:fillRect/>
          </a:stretch>
        </p:blipFill>
        <p:spPr>
          <a:xfrm>
            <a:off x="8681611" y="348269"/>
            <a:ext cx="874016" cy="253467"/>
          </a:xfrm>
          <a:prstGeom prst="rect">
            <a:avLst/>
          </a:prstGeom>
          <a:noFill/>
          <a:ln>
            <a:noFill/>
          </a:ln>
        </p:spPr>
      </p:pic>
      <p:pic>
        <p:nvPicPr>
          <p:cNvPr id="3" name="Picture 2">
            <a:extLst>
              <a:ext uri="{FF2B5EF4-FFF2-40B4-BE49-F238E27FC236}">
                <a16:creationId xmlns:a16="http://schemas.microsoft.com/office/drawing/2014/main" id="{074ABBFB-2DF0-EDB0-9E2E-FB839EC9166C}"/>
              </a:ext>
            </a:extLst>
          </p:cNvPr>
          <p:cNvPicPr>
            <a:picLocks noChangeAspect="1"/>
          </p:cNvPicPr>
          <p:nvPr/>
        </p:nvPicPr>
        <p:blipFill>
          <a:blip r:embed="rId11"/>
          <a:stretch>
            <a:fillRect/>
          </a:stretch>
        </p:blipFill>
        <p:spPr>
          <a:xfrm>
            <a:off x="3690243" y="1583949"/>
            <a:ext cx="256039" cy="256039"/>
          </a:xfrm>
          <a:prstGeom prst="rect">
            <a:avLst/>
          </a:prstGeom>
        </p:spPr>
      </p:pic>
      <p:pic>
        <p:nvPicPr>
          <p:cNvPr id="4" name="Picture 3">
            <a:extLst>
              <a:ext uri="{FF2B5EF4-FFF2-40B4-BE49-F238E27FC236}">
                <a16:creationId xmlns:a16="http://schemas.microsoft.com/office/drawing/2014/main" id="{1B81D04E-48D6-C34E-719B-44D1D836C67B}"/>
              </a:ext>
            </a:extLst>
          </p:cNvPr>
          <p:cNvPicPr>
            <a:picLocks noChangeAspect="1"/>
          </p:cNvPicPr>
          <p:nvPr/>
        </p:nvPicPr>
        <p:blipFill>
          <a:blip r:embed="rId12"/>
          <a:stretch>
            <a:fillRect/>
          </a:stretch>
        </p:blipFill>
        <p:spPr>
          <a:xfrm>
            <a:off x="9201155" y="3485718"/>
            <a:ext cx="291909" cy="286186"/>
          </a:xfrm>
          <a:prstGeom prst="rect">
            <a:avLst/>
          </a:prstGeom>
        </p:spPr>
      </p:pic>
      <p:cxnSp>
        <p:nvCxnSpPr>
          <p:cNvPr id="2" name="Straight Connector 1">
            <a:extLst>
              <a:ext uri="{FF2B5EF4-FFF2-40B4-BE49-F238E27FC236}">
                <a16:creationId xmlns:a16="http://schemas.microsoft.com/office/drawing/2014/main" id="{245B6896-4201-4889-E733-6AA284DF2B0E}"/>
              </a:ext>
            </a:extLst>
          </p:cNvPr>
          <p:cNvCxnSpPr>
            <a:cxnSpLocks/>
          </p:cNvCxnSpPr>
          <p:nvPr/>
        </p:nvCxnSpPr>
        <p:spPr>
          <a:xfrm>
            <a:off x="357461" y="224238"/>
            <a:ext cx="0" cy="497716"/>
          </a:xfrm>
          <a:prstGeom prst="line">
            <a:avLst/>
          </a:prstGeom>
          <a:ln w="25400">
            <a:solidFill>
              <a:srgbClr val="459EA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graphicFrame>
        <p:nvGraphicFramePr>
          <p:cNvPr id="5" name="Google Shape;64;g2ec392b2bf5_0_38">
            <a:extLst>
              <a:ext uri="{FF2B5EF4-FFF2-40B4-BE49-F238E27FC236}">
                <a16:creationId xmlns:a16="http://schemas.microsoft.com/office/drawing/2014/main" id="{B7F35187-CFC1-F953-0C4D-4D6C5134ECF5}"/>
              </a:ext>
            </a:extLst>
          </p:cNvPr>
          <p:cNvGraphicFramePr/>
          <p:nvPr>
            <p:extLst>
              <p:ext uri="{D42A27DB-BD31-4B8C-83A1-F6EECF244321}">
                <p14:modId xmlns:p14="http://schemas.microsoft.com/office/powerpoint/2010/main" val="300896624"/>
              </p:ext>
            </p:extLst>
          </p:nvPr>
        </p:nvGraphicFramePr>
        <p:xfrm>
          <a:off x="0" y="0"/>
          <a:ext cx="9905999" cy="946191"/>
        </p:xfrm>
        <a:graphic>
          <a:graphicData uri="http://schemas.openxmlformats.org/drawingml/2006/table">
            <a:tbl>
              <a:tblPr>
                <a:noFill/>
                <a:tableStyleId>{15D392B0-895E-48AF-A2CE-2CCF7080711B}</a:tableStyleId>
              </a:tblPr>
              <a:tblGrid>
                <a:gridCol w="9905999">
                  <a:extLst>
                    <a:ext uri="{9D8B030D-6E8A-4147-A177-3AD203B41FA5}">
                      <a16:colId xmlns:a16="http://schemas.microsoft.com/office/drawing/2014/main" val="20000"/>
                    </a:ext>
                  </a:extLst>
                </a:gridCol>
              </a:tblGrid>
              <a:tr h="946191">
                <a:tc>
                  <a:txBody>
                    <a:bodyPr/>
                    <a:lstStyle/>
                    <a:p>
                      <a:pPr marL="0" lvl="0" indent="0" algn="l" rtl="0">
                        <a:spcBef>
                          <a:spcPts val="0"/>
                        </a:spcBef>
                        <a:spcAft>
                          <a:spcPts val="0"/>
                        </a:spcAft>
                        <a:buNone/>
                      </a:pPr>
                      <a:r>
                        <a:rPr lang="en-US" sz="1200" dirty="0"/>
                        <a:t> </a:t>
                      </a:r>
                      <a:endParaRPr sz="1200" dirty="0"/>
                    </a:p>
                  </a:txBody>
                  <a:tcPr marL="82939" marR="82939" marT="82939" marB="82939">
                    <a:lnL w="9525" cap="flat" cmpd="sng">
                      <a:solidFill>
                        <a:srgbClr val="000000"/>
                      </a:solidFill>
                      <a:prstDash val="solid"/>
                      <a:round/>
                      <a:headEnd type="none" w="sm" len="sm"/>
                      <a:tailEnd type="none" w="sm" len="sm"/>
                    </a:lnL>
                    <a:gradFill flip="none" rotWithShape="1">
                      <a:gsLst>
                        <a:gs pos="0">
                          <a:srgbClr val="1F154C"/>
                        </a:gs>
                        <a:gs pos="50000">
                          <a:srgbClr val="1F154C"/>
                        </a:gs>
                        <a:gs pos="100000">
                          <a:srgbClr val="31216B"/>
                        </a:gs>
                      </a:gsLst>
                      <a:lin ang="16200000" scaled="0"/>
                      <a:tileRect/>
                    </a:gradFill>
                  </a:tcPr>
                </a:tc>
                <a:extLst>
                  <a:ext uri="{0D108BD9-81ED-4DB2-BD59-A6C34878D82A}">
                    <a16:rowId xmlns:a16="http://schemas.microsoft.com/office/drawing/2014/main" val="10000"/>
                  </a:ext>
                </a:extLst>
              </a:tr>
            </a:tbl>
          </a:graphicData>
        </a:graphic>
      </p:graphicFrame>
      <p:sp>
        <p:nvSpPr>
          <p:cNvPr id="114" name="Google Shape;114;g2ec392b2bf5_0_78"/>
          <p:cNvSpPr/>
          <p:nvPr/>
        </p:nvSpPr>
        <p:spPr>
          <a:xfrm>
            <a:off x="343795" y="1659123"/>
            <a:ext cx="9128880" cy="2164717"/>
          </a:xfrm>
          <a:prstGeom prst="roundRect">
            <a:avLst>
              <a:gd name="adj" fmla="val 7485"/>
            </a:avLst>
          </a:prstGeom>
          <a:solidFill>
            <a:srgbClr val="F4F6FA"/>
          </a:solidFill>
          <a:ln>
            <a:noFill/>
          </a:ln>
        </p:spPr>
        <p:txBody>
          <a:bodyPr spcFirstLastPara="1" wrap="square" lIns="82939" tIns="41458" rIns="82939" bIns="41458" anchor="ctr" anchorCtr="0">
            <a:noAutofit/>
          </a:bodyPr>
          <a:lstStyle/>
          <a:p>
            <a:pPr algn="ctr">
              <a:buSzPts val="1400"/>
            </a:pPr>
            <a:endParaRPr sz="1270">
              <a:solidFill>
                <a:schemeClr val="lt1"/>
              </a:solidFill>
            </a:endParaRPr>
          </a:p>
        </p:txBody>
      </p:sp>
      <p:sp>
        <p:nvSpPr>
          <p:cNvPr id="115" name="Google Shape;115;g2ec392b2bf5_0_78"/>
          <p:cNvSpPr txBox="1"/>
          <p:nvPr/>
        </p:nvSpPr>
        <p:spPr>
          <a:xfrm>
            <a:off x="585867" y="2301135"/>
            <a:ext cx="4003938" cy="1326209"/>
          </a:xfrm>
          <a:prstGeom prst="rect">
            <a:avLst/>
          </a:prstGeom>
          <a:noFill/>
          <a:ln>
            <a:noFill/>
          </a:ln>
        </p:spPr>
        <p:txBody>
          <a:bodyPr spcFirstLastPara="1" wrap="square" lIns="0" tIns="0" rIns="0" bIns="0" anchor="t" anchorCtr="0">
            <a:noAutofit/>
          </a:bodyPr>
          <a:lstStyle/>
          <a:p>
            <a:pPr>
              <a:lnSpc>
                <a:spcPct val="113000"/>
              </a:lnSpc>
              <a:spcAft>
                <a:spcPts val="454"/>
              </a:spcAft>
              <a:buClr>
                <a:srgbClr val="8BD4DB"/>
              </a:buClr>
              <a:buSzPts val="1320"/>
            </a:pPr>
            <a:r>
              <a:rPr lang="en-US" sz="998" i="1">
                <a:solidFill>
                  <a:schemeClr val="dk1"/>
                </a:solidFill>
              </a:rPr>
              <a:t>In 2-3 sentences, what do we want to achieve and why is this important?</a:t>
            </a:r>
            <a:endParaRPr sz="998" i="1">
              <a:solidFill>
                <a:schemeClr val="dk1"/>
              </a:solidFill>
            </a:endParaRPr>
          </a:p>
        </p:txBody>
      </p:sp>
      <p:sp>
        <p:nvSpPr>
          <p:cNvPr id="116" name="Google Shape;116;g2ec392b2bf5_0_78"/>
          <p:cNvSpPr/>
          <p:nvPr/>
        </p:nvSpPr>
        <p:spPr>
          <a:xfrm>
            <a:off x="497394" y="1832879"/>
            <a:ext cx="4092388" cy="375573"/>
          </a:xfrm>
          <a:prstGeom prst="roundRect">
            <a:avLst>
              <a:gd name="adj" fmla="val 31872"/>
            </a:avLst>
          </a:prstGeom>
          <a:solidFill>
            <a:srgbClr val="CACFE4"/>
          </a:solidFill>
          <a:ln>
            <a:noFill/>
          </a:ln>
        </p:spPr>
        <p:txBody>
          <a:bodyPr spcFirstLastPara="1" wrap="square" lIns="82939" tIns="41458" rIns="82939" bIns="41458" anchor="ctr" anchorCtr="0">
            <a:noAutofit/>
          </a:bodyPr>
          <a:lstStyle/>
          <a:p>
            <a:pPr algn="ctr">
              <a:buSzPts val="1400"/>
            </a:pPr>
            <a:endParaRPr sz="1270">
              <a:solidFill>
                <a:schemeClr val="lt1"/>
              </a:solidFill>
            </a:endParaRPr>
          </a:p>
        </p:txBody>
      </p:sp>
      <p:sp>
        <p:nvSpPr>
          <p:cNvPr id="117" name="Google Shape;117;g2ec392b2bf5_0_78"/>
          <p:cNvSpPr txBox="1"/>
          <p:nvPr/>
        </p:nvSpPr>
        <p:spPr>
          <a:xfrm>
            <a:off x="620483" y="1882017"/>
            <a:ext cx="3905146" cy="219084"/>
          </a:xfrm>
          <a:prstGeom prst="rect">
            <a:avLst/>
          </a:prstGeom>
          <a:noFill/>
          <a:ln>
            <a:noFill/>
          </a:ln>
        </p:spPr>
        <p:txBody>
          <a:bodyPr spcFirstLastPara="1" wrap="square" lIns="0" tIns="0" rIns="0" bIns="0" anchor="t" anchorCtr="0">
            <a:noAutofit/>
          </a:bodyPr>
          <a:lstStyle/>
          <a:p>
            <a:pPr>
              <a:lnSpc>
                <a:spcPct val="113000"/>
              </a:lnSpc>
              <a:spcAft>
                <a:spcPts val="998"/>
              </a:spcAft>
              <a:buClr>
                <a:schemeClr val="dk2"/>
              </a:buClr>
              <a:buSzPts val="1500"/>
            </a:pPr>
            <a:r>
              <a:rPr lang="en-US" sz="1633" b="1">
                <a:solidFill>
                  <a:schemeClr val="dk1"/>
                </a:solidFill>
              </a:rPr>
              <a:t>Strategic ambition</a:t>
            </a:r>
            <a:endParaRPr sz="1270" b="1"/>
          </a:p>
        </p:txBody>
      </p:sp>
      <p:sp>
        <p:nvSpPr>
          <p:cNvPr id="118" name="Google Shape;118;g2ec392b2bf5_0_78"/>
          <p:cNvSpPr/>
          <p:nvPr/>
        </p:nvSpPr>
        <p:spPr>
          <a:xfrm>
            <a:off x="361180" y="3934267"/>
            <a:ext cx="6291397" cy="2858984"/>
          </a:xfrm>
          <a:prstGeom prst="roundRect">
            <a:avLst>
              <a:gd name="adj" fmla="val 2706"/>
            </a:avLst>
          </a:prstGeom>
          <a:solidFill>
            <a:srgbClr val="FFFFFF"/>
          </a:solidFill>
          <a:ln w="12700" cap="flat" cmpd="sng">
            <a:solidFill>
              <a:srgbClr val="D8D8D8"/>
            </a:solidFill>
            <a:prstDash val="solid"/>
            <a:miter lim="800000"/>
            <a:headEnd type="none" w="sm" len="sm"/>
            <a:tailEnd type="none" w="sm" len="sm"/>
          </a:ln>
        </p:spPr>
        <p:txBody>
          <a:bodyPr spcFirstLastPara="1" wrap="square" lIns="106503" tIns="106503" rIns="106503" bIns="106503" anchor="t" anchorCtr="0">
            <a:noAutofit/>
          </a:bodyPr>
          <a:lstStyle/>
          <a:p>
            <a:pPr>
              <a:lnSpc>
                <a:spcPct val="114000"/>
              </a:lnSpc>
              <a:buSzPts val="1300"/>
            </a:pPr>
            <a:endParaRPr sz="1179" dirty="0">
              <a:solidFill>
                <a:srgbClr val="30206B"/>
              </a:solidFill>
              <a:latin typeface="Arial" panose="020B0604020202020204" pitchFamily="34" charset="0"/>
              <a:ea typeface="IBM Plex Sans"/>
              <a:cs typeface="Arial" panose="020B0604020202020204" pitchFamily="34" charset="0"/>
              <a:sym typeface="IBM Plex Sans"/>
            </a:endParaRPr>
          </a:p>
        </p:txBody>
      </p:sp>
      <p:sp>
        <p:nvSpPr>
          <p:cNvPr id="119" name="Google Shape;119;g2ec392b2bf5_0_78"/>
          <p:cNvSpPr txBox="1"/>
          <p:nvPr/>
        </p:nvSpPr>
        <p:spPr>
          <a:xfrm>
            <a:off x="585866" y="4052291"/>
            <a:ext cx="5180190" cy="219084"/>
          </a:xfrm>
          <a:prstGeom prst="rect">
            <a:avLst/>
          </a:prstGeom>
          <a:noFill/>
          <a:ln>
            <a:noFill/>
          </a:ln>
        </p:spPr>
        <p:txBody>
          <a:bodyPr spcFirstLastPara="1" wrap="square" lIns="0" tIns="0" rIns="0" bIns="0" anchor="t" anchorCtr="0">
            <a:noAutofit/>
          </a:bodyPr>
          <a:lstStyle/>
          <a:p>
            <a:pPr>
              <a:lnSpc>
                <a:spcPct val="113000"/>
              </a:lnSpc>
              <a:spcAft>
                <a:spcPts val="998"/>
              </a:spcAft>
              <a:buClr>
                <a:schemeClr val="dk2"/>
              </a:buClr>
              <a:buSzPts val="1500"/>
            </a:pPr>
            <a:r>
              <a:rPr lang="en-US" sz="1633" b="1">
                <a:solidFill>
                  <a:schemeClr val="dk1"/>
                </a:solidFill>
              </a:rPr>
              <a:t>Key initiatives and success measures</a:t>
            </a:r>
            <a:endParaRPr sz="1270" b="1"/>
          </a:p>
        </p:txBody>
      </p:sp>
      <p:sp>
        <p:nvSpPr>
          <p:cNvPr id="120" name="Google Shape;120;g2ec392b2bf5_0_78"/>
          <p:cNvSpPr txBox="1"/>
          <p:nvPr/>
        </p:nvSpPr>
        <p:spPr>
          <a:xfrm>
            <a:off x="4939636" y="1882017"/>
            <a:ext cx="4331340" cy="219084"/>
          </a:xfrm>
          <a:prstGeom prst="rect">
            <a:avLst/>
          </a:prstGeom>
          <a:noFill/>
          <a:ln>
            <a:noFill/>
          </a:ln>
        </p:spPr>
        <p:txBody>
          <a:bodyPr spcFirstLastPara="1" wrap="square" lIns="0" tIns="0" rIns="0" bIns="0" anchor="t" anchorCtr="0">
            <a:noAutofit/>
          </a:bodyPr>
          <a:lstStyle/>
          <a:p>
            <a:pPr algn="ctr">
              <a:lnSpc>
                <a:spcPct val="113000"/>
              </a:lnSpc>
              <a:spcAft>
                <a:spcPts val="998"/>
              </a:spcAft>
              <a:buClr>
                <a:schemeClr val="dk2"/>
              </a:buClr>
              <a:buSzPts val="1500"/>
            </a:pPr>
            <a:r>
              <a:rPr lang="en-US" sz="1633" b="1">
                <a:solidFill>
                  <a:schemeClr val="dk1"/>
                </a:solidFill>
              </a:rPr>
              <a:t>Strategic focus areas</a:t>
            </a:r>
            <a:endParaRPr sz="1270" b="1"/>
          </a:p>
        </p:txBody>
      </p:sp>
      <p:sp>
        <p:nvSpPr>
          <p:cNvPr id="121" name="Google Shape;121;g2ec392b2bf5_0_78"/>
          <p:cNvSpPr txBox="1"/>
          <p:nvPr/>
        </p:nvSpPr>
        <p:spPr>
          <a:xfrm>
            <a:off x="5223268" y="2222959"/>
            <a:ext cx="4003938" cy="1326209"/>
          </a:xfrm>
          <a:prstGeom prst="rect">
            <a:avLst/>
          </a:prstGeom>
          <a:noFill/>
          <a:ln>
            <a:noFill/>
          </a:ln>
        </p:spPr>
        <p:txBody>
          <a:bodyPr spcFirstLastPara="1" wrap="square" lIns="0" tIns="0" rIns="0" bIns="0" anchor="t" anchorCtr="0">
            <a:noAutofit/>
          </a:bodyPr>
          <a:lstStyle/>
          <a:p>
            <a:pPr>
              <a:buSzPts val="1100"/>
            </a:pPr>
            <a:r>
              <a:rPr lang="en-US" sz="998" i="1">
                <a:solidFill>
                  <a:schemeClr val="dk1"/>
                </a:solidFill>
              </a:rPr>
              <a:t>To achieve our overarching strategy, what will we collectively focus on (3-5 things)?</a:t>
            </a:r>
            <a:endParaRPr sz="998" i="1">
              <a:solidFill>
                <a:schemeClr val="dk1"/>
              </a:solidFill>
            </a:endParaRPr>
          </a:p>
          <a:p>
            <a:pPr>
              <a:buSzPts val="1100"/>
            </a:pPr>
            <a:endParaRPr sz="998" i="1">
              <a:solidFill>
                <a:schemeClr val="dk1"/>
              </a:solidFill>
            </a:endParaRPr>
          </a:p>
          <a:p>
            <a:pPr>
              <a:buSzPts val="1100"/>
            </a:pPr>
            <a:r>
              <a:rPr lang="en-US" sz="998" i="1">
                <a:solidFill>
                  <a:schemeClr val="dk1"/>
                </a:solidFill>
              </a:rPr>
              <a:t>1.</a:t>
            </a:r>
            <a:endParaRPr sz="998" i="1">
              <a:solidFill>
                <a:schemeClr val="dk1"/>
              </a:solidFill>
            </a:endParaRPr>
          </a:p>
          <a:p>
            <a:pPr>
              <a:buSzPts val="1100"/>
            </a:pPr>
            <a:r>
              <a:rPr lang="en-US" sz="998" i="1">
                <a:solidFill>
                  <a:schemeClr val="dk1"/>
                </a:solidFill>
              </a:rPr>
              <a:t>2.</a:t>
            </a:r>
            <a:endParaRPr sz="998" i="1">
              <a:solidFill>
                <a:schemeClr val="dk1"/>
              </a:solidFill>
            </a:endParaRPr>
          </a:p>
          <a:p>
            <a:pPr>
              <a:buSzPts val="1100"/>
            </a:pPr>
            <a:r>
              <a:rPr lang="en-US" sz="998" i="1">
                <a:solidFill>
                  <a:schemeClr val="dk1"/>
                </a:solidFill>
              </a:rPr>
              <a:t>3.</a:t>
            </a:r>
            <a:endParaRPr sz="998" i="1">
              <a:solidFill>
                <a:schemeClr val="dk1"/>
              </a:solidFill>
            </a:endParaRPr>
          </a:p>
          <a:p>
            <a:pPr>
              <a:buSzPts val="1100"/>
            </a:pPr>
            <a:r>
              <a:rPr lang="en-US" sz="998" i="1">
                <a:solidFill>
                  <a:schemeClr val="dk1"/>
                </a:solidFill>
              </a:rPr>
              <a:t>4.</a:t>
            </a:r>
            <a:endParaRPr sz="998" i="1">
              <a:solidFill>
                <a:schemeClr val="dk1"/>
              </a:solidFill>
            </a:endParaRPr>
          </a:p>
          <a:p>
            <a:pPr>
              <a:buSzPts val="1100"/>
            </a:pPr>
            <a:r>
              <a:rPr lang="en-US" sz="998" i="1">
                <a:solidFill>
                  <a:schemeClr val="dk1"/>
                </a:solidFill>
              </a:rPr>
              <a:t>5.</a:t>
            </a:r>
            <a:endParaRPr sz="998" i="1">
              <a:solidFill>
                <a:schemeClr val="dk1"/>
              </a:solidFill>
            </a:endParaRPr>
          </a:p>
        </p:txBody>
      </p:sp>
      <p:sp>
        <p:nvSpPr>
          <p:cNvPr id="122" name="Google Shape;122;g2ec392b2bf5_0_78"/>
          <p:cNvSpPr/>
          <p:nvPr/>
        </p:nvSpPr>
        <p:spPr>
          <a:xfrm>
            <a:off x="6756835" y="3935605"/>
            <a:ext cx="2715830" cy="2858984"/>
          </a:xfrm>
          <a:prstGeom prst="roundRect">
            <a:avLst>
              <a:gd name="adj" fmla="val 2706"/>
            </a:avLst>
          </a:prstGeom>
          <a:solidFill>
            <a:srgbClr val="F2F2F2"/>
          </a:solidFill>
          <a:ln>
            <a:noFill/>
          </a:ln>
        </p:spPr>
        <p:txBody>
          <a:bodyPr spcFirstLastPara="1" wrap="square" lIns="106503" tIns="106503" rIns="106503" bIns="106503" anchor="t" anchorCtr="0">
            <a:noAutofit/>
          </a:bodyPr>
          <a:lstStyle/>
          <a:p>
            <a:pPr>
              <a:lnSpc>
                <a:spcPct val="114000"/>
              </a:lnSpc>
              <a:buSzPts val="1300"/>
            </a:pPr>
            <a:endParaRPr sz="1179" dirty="0">
              <a:solidFill>
                <a:srgbClr val="30206B"/>
              </a:solidFill>
              <a:latin typeface="Arial" panose="020B0604020202020204" pitchFamily="34" charset="0"/>
              <a:ea typeface="IBM Plex Sans"/>
              <a:cs typeface="Arial" panose="020B0604020202020204" pitchFamily="34" charset="0"/>
              <a:sym typeface="IBM Plex Sans"/>
            </a:endParaRPr>
          </a:p>
        </p:txBody>
      </p:sp>
      <p:graphicFrame>
        <p:nvGraphicFramePr>
          <p:cNvPr id="123" name="Google Shape;123;g2ec392b2bf5_0_78"/>
          <p:cNvGraphicFramePr/>
          <p:nvPr/>
        </p:nvGraphicFramePr>
        <p:xfrm>
          <a:off x="478264" y="4499816"/>
          <a:ext cx="6057230" cy="2290668"/>
        </p:xfrm>
        <a:graphic>
          <a:graphicData uri="http://schemas.openxmlformats.org/drawingml/2006/table">
            <a:tbl>
              <a:tblPr>
                <a:noFill/>
                <a:tableStyleId>{1C0755C3-558A-4B90-A852-2847316C3DFC}</a:tableStyleId>
              </a:tblPr>
              <a:tblGrid>
                <a:gridCol w="3023977">
                  <a:extLst>
                    <a:ext uri="{9D8B030D-6E8A-4147-A177-3AD203B41FA5}">
                      <a16:colId xmlns:a16="http://schemas.microsoft.com/office/drawing/2014/main" val="20000"/>
                    </a:ext>
                  </a:extLst>
                </a:gridCol>
                <a:gridCol w="3033253">
                  <a:extLst>
                    <a:ext uri="{9D8B030D-6E8A-4147-A177-3AD203B41FA5}">
                      <a16:colId xmlns:a16="http://schemas.microsoft.com/office/drawing/2014/main" val="20001"/>
                    </a:ext>
                  </a:extLst>
                </a:gridCol>
              </a:tblGrid>
              <a:tr h="470038">
                <a:tc>
                  <a:txBody>
                    <a:bodyPr/>
                    <a:lstStyle/>
                    <a:p>
                      <a:pPr marL="0" marR="0" lvl="0" indent="0" algn="l" rtl="0">
                        <a:lnSpc>
                          <a:spcPct val="100000"/>
                        </a:lnSpc>
                        <a:spcBef>
                          <a:spcPts val="0"/>
                        </a:spcBef>
                        <a:spcAft>
                          <a:spcPts val="0"/>
                        </a:spcAft>
                        <a:buClr>
                          <a:srgbClr val="000000"/>
                        </a:buClr>
                        <a:buSzPts val="1200"/>
                        <a:buFont typeface="Arial"/>
                        <a:buNone/>
                      </a:pPr>
                      <a:r>
                        <a:rPr lang="en-US" sz="1000" i="1" u="none" strike="noStrike" cap="none">
                          <a:solidFill>
                            <a:schemeClr val="dk1"/>
                          </a:solidFill>
                        </a:rPr>
                        <a:t>What will we be delivering in line with our strategic focus areas?</a:t>
                      </a:r>
                      <a:endParaRPr sz="1200" i="1" u="none" strike="noStrike" cap="none"/>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000" i="1" u="none" strike="noStrike" cap="none">
                          <a:solidFill>
                            <a:schemeClr val="dk1"/>
                          </a:solidFill>
                        </a:rPr>
                        <a:t>How will we know that we have been successful?</a:t>
                      </a:r>
                      <a:endParaRPr sz="1200" i="1" u="none" strike="noStrike" cap="none"/>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0"/>
                  </a:ext>
                </a:extLst>
              </a:tr>
              <a:tr h="359435">
                <a:tc>
                  <a:txBody>
                    <a:bodyPr/>
                    <a:lstStyle/>
                    <a:p>
                      <a:pPr marL="0" marR="0" lvl="0" indent="0" algn="l" rtl="0">
                        <a:lnSpc>
                          <a:spcPct val="100000"/>
                        </a:lnSpc>
                        <a:spcBef>
                          <a:spcPts val="0"/>
                        </a:spcBef>
                        <a:spcAft>
                          <a:spcPts val="0"/>
                        </a:spcAft>
                        <a:buClr>
                          <a:srgbClr val="000000"/>
                        </a:buClr>
                        <a:buSzPts val="1400"/>
                        <a:buFont typeface="Arial"/>
                        <a:buNone/>
                      </a:pPr>
                      <a:endParaRPr sz="1300" u="none" strike="noStrike" cap="none"/>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300" u="none" strike="noStrike" cap="none"/>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1"/>
                  </a:ext>
                </a:extLst>
              </a:tr>
              <a:tr h="359435">
                <a:tc>
                  <a:txBody>
                    <a:bodyPr/>
                    <a:lstStyle/>
                    <a:p>
                      <a:pPr marL="0" marR="0" lvl="0" indent="0" algn="l" rtl="0">
                        <a:lnSpc>
                          <a:spcPct val="100000"/>
                        </a:lnSpc>
                        <a:spcBef>
                          <a:spcPts val="0"/>
                        </a:spcBef>
                        <a:spcAft>
                          <a:spcPts val="0"/>
                        </a:spcAft>
                        <a:buClr>
                          <a:srgbClr val="000000"/>
                        </a:buClr>
                        <a:buSzPts val="1400"/>
                        <a:buFont typeface="Arial"/>
                        <a:buNone/>
                      </a:pPr>
                      <a:endParaRPr sz="1300" u="none" strike="noStrike" cap="none"/>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300" u="none" strike="noStrike" cap="none"/>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2"/>
                  </a:ext>
                </a:extLst>
              </a:tr>
              <a:tr h="359435">
                <a:tc>
                  <a:txBody>
                    <a:bodyPr/>
                    <a:lstStyle/>
                    <a:p>
                      <a:pPr marL="0" marR="0" lvl="0" indent="0" algn="l" rtl="0">
                        <a:lnSpc>
                          <a:spcPct val="100000"/>
                        </a:lnSpc>
                        <a:spcBef>
                          <a:spcPts val="0"/>
                        </a:spcBef>
                        <a:spcAft>
                          <a:spcPts val="0"/>
                        </a:spcAft>
                        <a:buClr>
                          <a:srgbClr val="000000"/>
                        </a:buClr>
                        <a:buSzPts val="1400"/>
                        <a:buFont typeface="Arial"/>
                        <a:buNone/>
                      </a:pPr>
                      <a:endParaRPr sz="1300" u="none" strike="noStrike" cap="none"/>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300" u="none" strike="noStrike" cap="none"/>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3"/>
                  </a:ext>
                </a:extLst>
              </a:tr>
              <a:tr h="359435">
                <a:tc>
                  <a:txBody>
                    <a:bodyPr/>
                    <a:lstStyle/>
                    <a:p>
                      <a:pPr marL="0" marR="0" lvl="0" indent="0" algn="l" rtl="0">
                        <a:lnSpc>
                          <a:spcPct val="100000"/>
                        </a:lnSpc>
                        <a:spcBef>
                          <a:spcPts val="0"/>
                        </a:spcBef>
                        <a:spcAft>
                          <a:spcPts val="0"/>
                        </a:spcAft>
                        <a:buClr>
                          <a:srgbClr val="000000"/>
                        </a:buClr>
                        <a:buSzPts val="1400"/>
                        <a:buFont typeface="Arial"/>
                        <a:buNone/>
                      </a:pPr>
                      <a:endParaRPr sz="1300" u="none" strike="noStrike" cap="none"/>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300" u="none" strike="noStrike" cap="none"/>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4"/>
                  </a:ext>
                </a:extLst>
              </a:tr>
              <a:tr h="359435">
                <a:tc>
                  <a:txBody>
                    <a:bodyPr/>
                    <a:lstStyle/>
                    <a:p>
                      <a:pPr marL="0" marR="0" lvl="0" indent="0" algn="l" rtl="0">
                        <a:lnSpc>
                          <a:spcPct val="100000"/>
                        </a:lnSpc>
                        <a:spcBef>
                          <a:spcPts val="0"/>
                        </a:spcBef>
                        <a:spcAft>
                          <a:spcPts val="0"/>
                        </a:spcAft>
                        <a:buClr>
                          <a:srgbClr val="000000"/>
                        </a:buClr>
                        <a:buSzPts val="1400"/>
                        <a:buFont typeface="Arial"/>
                        <a:buNone/>
                      </a:pPr>
                      <a:endParaRPr sz="1300" u="none" strike="noStrike" cap="none"/>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300" u="none" strike="noStrike" cap="none"/>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5"/>
                  </a:ext>
                </a:extLst>
              </a:tr>
            </a:tbl>
          </a:graphicData>
        </a:graphic>
      </p:graphicFrame>
      <p:sp>
        <p:nvSpPr>
          <p:cNvPr id="124" name="Google Shape;124;g2ec392b2bf5_0_78"/>
          <p:cNvSpPr txBox="1"/>
          <p:nvPr/>
        </p:nvSpPr>
        <p:spPr>
          <a:xfrm>
            <a:off x="6756835" y="4052291"/>
            <a:ext cx="2667115" cy="219084"/>
          </a:xfrm>
          <a:prstGeom prst="rect">
            <a:avLst/>
          </a:prstGeom>
          <a:noFill/>
          <a:ln>
            <a:noFill/>
          </a:ln>
        </p:spPr>
        <p:txBody>
          <a:bodyPr spcFirstLastPara="1" wrap="square" lIns="0" tIns="0" rIns="0" bIns="0" anchor="t" anchorCtr="0">
            <a:noAutofit/>
          </a:bodyPr>
          <a:lstStyle/>
          <a:p>
            <a:pPr algn="ctr">
              <a:lnSpc>
                <a:spcPct val="113000"/>
              </a:lnSpc>
              <a:spcAft>
                <a:spcPts val="998"/>
              </a:spcAft>
              <a:buClr>
                <a:schemeClr val="dk2"/>
              </a:buClr>
              <a:buSzPts val="1500"/>
            </a:pPr>
            <a:r>
              <a:rPr lang="en-US" sz="1633" b="1">
                <a:solidFill>
                  <a:schemeClr val="dk1"/>
                </a:solidFill>
              </a:rPr>
              <a:t>Our values and beliefs</a:t>
            </a:r>
            <a:endParaRPr sz="1270" b="1"/>
          </a:p>
        </p:txBody>
      </p:sp>
      <p:sp>
        <p:nvSpPr>
          <p:cNvPr id="125" name="Google Shape;125;g2ec392b2bf5_0_78"/>
          <p:cNvSpPr txBox="1"/>
          <p:nvPr/>
        </p:nvSpPr>
        <p:spPr>
          <a:xfrm>
            <a:off x="6950632" y="4467645"/>
            <a:ext cx="2269225" cy="781769"/>
          </a:xfrm>
          <a:prstGeom prst="rect">
            <a:avLst/>
          </a:prstGeom>
          <a:noFill/>
          <a:ln>
            <a:noFill/>
          </a:ln>
        </p:spPr>
        <p:txBody>
          <a:bodyPr spcFirstLastPara="1" wrap="square" lIns="82939" tIns="82939" rIns="82939" bIns="82939" anchor="t" anchorCtr="0">
            <a:spAutoFit/>
          </a:bodyPr>
          <a:lstStyle/>
          <a:p>
            <a:pPr>
              <a:buSzPts val="1100"/>
            </a:pPr>
            <a:r>
              <a:rPr lang="en-US" sz="998" i="1">
                <a:solidFill>
                  <a:schemeClr val="dk1"/>
                </a:solidFill>
              </a:rPr>
              <a:t>What do we fundamentally believe about our people, what experiences are we crafting and how do they contribute?</a:t>
            </a:r>
            <a:endParaRPr sz="998" i="1">
              <a:solidFill>
                <a:schemeClr val="dk1"/>
              </a:solidFill>
            </a:endParaRPr>
          </a:p>
        </p:txBody>
      </p:sp>
      <p:sp>
        <p:nvSpPr>
          <p:cNvPr id="127" name="Google Shape;127;g2ec392b2bf5_0_78"/>
          <p:cNvSpPr txBox="1">
            <a:spLocks noGrp="1"/>
          </p:cNvSpPr>
          <p:nvPr>
            <p:ph type="title"/>
          </p:nvPr>
        </p:nvSpPr>
        <p:spPr>
          <a:xfrm>
            <a:off x="517960" y="293791"/>
            <a:ext cx="5075138" cy="522809"/>
          </a:xfrm>
          <a:prstGeom prst="rect">
            <a:avLst/>
          </a:prstGeom>
          <a:noFill/>
          <a:ln>
            <a:noFill/>
          </a:ln>
        </p:spPr>
        <p:txBody>
          <a:bodyPr spcFirstLastPara="1" wrap="square" lIns="0" tIns="0" rIns="0" bIns="0" anchor="t" anchorCtr="0">
            <a:noAutofit/>
          </a:bodyPr>
          <a:lstStyle/>
          <a:p>
            <a:r>
              <a:rPr lang="en-US" b="1" dirty="0">
                <a:solidFill>
                  <a:schemeClr val="lt1"/>
                </a:solidFill>
                <a:latin typeface="Arial"/>
                <a:ea typeface="Arial"/>
                <a:cs typeface="Arial"/>
                <a:sym typeface="Arial"/>
              </a:rPr>
              <a:t>HR Strategy on a Page</a:t>
            </a:r>
            <a:endParaRPr b="1" dirty="0">
              <a:solidFill>
                <a:schemeClr val="lt1"/>
              </a:solidFill>
              <a:latin typeface="Arial"/>
              <a:ea typeface="Arial"/>
              <a:cs typeface="Arial"/>
              <a:sym typeface="Arial"/>
            </a:endParaRPr>
          </a:p>
        </p:txBody>
      </p:sp>
      <p:sp>
        <p:nvSpPr>
          <p:cNvPr id="130" name="Google Shape;130;g2ec392b2bf5_0_78"/>
          <p:cNvSpPr txBox="1"/>
          <p:nvPr/>
        </p:nvSpPr>
        <p:spPr>
          <a:xfrm>
            <a:off x="288334" y="1319655"/>
            <a:ext cx="9204811" cy="307088"/>
          </a:xfrm>
          <a:prstGeom prst="rect">
            <a:avLst/>
          </a:prstGeom>
          <a:noFill/>
          <a:ln>
            <a:noFill/>
          </a:ln>
        </p:spPr>
        <p:txBody>
          <a:bodyPr spcFirstLastPara="1" wrap="square" lIns="82939" tIns="82939" rIns="82939" bIns="82939" anchor="t" anchorCtr="0">
            <a:spAutoFit/>
          </a:bodyPr>
          <a:lstStyle/>
          <a:p>
            <a:r>
              <a:rPr lang="en-US" sz="900" dirty="0">
                <a:solidFill>
                  <a:schemeClr val="dk1"/>
                </a:solidFill>
              </a:rPr>
              <a:t>Complete the various sections of the strategy on a page, using the information you have gathered in the HR Strategy Canvas. Be critical about what you include.</a:t>
            </a:r>
            <a:endParaRPr sz="800" dirty="0">
              <a:solidFill>
                <a:schemeClr val="dk1"/>
              </a:solidFill>
            </a:endParaRPr>
          </a:p>
        </p:txBody>
      </p:sp>
      <p:pic>
        <p:nvPicPr>
          <p:cNvPr id="131" name="Google Shape;131;g2ec392b2bf5_0_78"/>
          <p:cNvPicPr preferRelativeResize="0"/>
          <p:nvPr/>
        </p:nvPicPr>
        <p:blipFill>
          <a:blip r:embed="rId3">
            <a:alphaModFix/>
          </a:blip>
          <a:stretch>
            <a:fillRect/>
          </a:stretch>
        </p:blipFill>
        <p:spPr>
          <a:xfrm>
            <a:off x="8681611" y="348269"/>
            <a:ext cx="874016" cy="253467"/>
          </a:xfrm>
          <a:prstGeom prst="rect">
            <a:avLst/>
          </a:prstGeom>
          <a:noFill/>
          <a:ln>
            <a:noFill/>
          </a:ln>
        </p:spPr>
      </p:pic>
      <p:sp>
        <p:nvSpPr>
          <p:cNvPr id="2" name="TextBox 1">
            <a:extLst>
              <a:ext uri="{FF2B5EF4-FFF2-40B4-BE49-F238E27FC236}">
                <a16:creationId xmlns:a16="http://schemas.microsoft.com/office/drawing/2014/main" id="{C25680EC-4EDD-C0AB-AB6F-2C74AB9D94DA}"/>
              </a:ext>
            </a:extLst>
          </p:cNvPr>
          <p:cNvSpPr txBox="1"/>
          <p:nvPr/>
        </p:nvSpPr>
        <p:spPr>
          <a:xfrm>
            <a:off x="288334" y="992365"/>
            <a:ext cx="1119217" cy="287771"/>
          </a:xfrm>
          <a:prstGeom prst="rect">
            <a:avLst/>
          </a:prstGeom>
          <a:noFill/>
        </p:spPr>
        <p:txBody>
          <a:bodyPr wrap="none" rtlCol="0">
            <a:spAutoFit/>
          </a:bodyPr>
          <a:lstStyle/>
          <a:p>
            <a:r>
              <a:rPr lang="en-US" sz="1270" b="1" dirty="0">
                <a:solidFill>
                  <a:srgbClr val="30206B"/>
                </a:solidFill>
              </a:rPr>
              <a:t>Instructions</a:t>
            </a:r>
          </a:p>
        </p:txBody>
      </p:sp>
      <p:cxnSp>
        <p:nvCxnSpPr>
          <p:cNvPr id="3" name="Straight Connector 2">
            <a:extLst>
              <a:ext uri="{FF2B5EF4-FFF2-40B4-BE49-F238E27FC236}">
                <a16:creationId xmlns:a16="http://schemas.microsoft.com/office/drawing/2014/main" id="{309FE0C8-DCB4-0B60-60B7-47F693B5F886}"/>
              </a:ext>
            </a:extLst>
          </p:cNvPr>
          <p:cNvCxnSpPr>
            <a:cxnSpLocks/>
          </p:cNvCxnSpPr>
          <p:nvPr/>
        </p:nvCxnSpPr>
        <p:spPr>
          <a:xfrm>
            <a:off x="357461" y="1314443"/>
            <a:ext cx="906648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454766F-C170-866E-608D-0B28C1CF17E4}"/>
              </a:ext>
            </a:extLst>
          </p:cNvPr>
          <p:cNvCxnSpPr>
            <a:cxnSpLocks/>
          </p:cNvCxnSpPr>
          <p:nvPr/>
        </p:nvCxnSpPr>
        <p:spPr>
          <a:xfrm>
            <a:off x="357461" y="224238"/>
            <a:ext cx="0" cy="497716"/>
          </a:xfrm>
          <a:prstGeom prst="line">
            <a:avLst/>
          </a:prstGeom>
          <a:ln w="25400">
            <a:solidFill>
              <a:srgbClr val="459EA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graphicFrame>
        <p:nvGraphicFramePr>
          <p:cNvPr id="3" name="Google Shape;64;g2ec392b2bf5_0_38">
            <a:extLst>
              <a:ext uri="{FF2B5EF4-FFF2-40B4-BE49-F238E27FC236}">
                <a16:creationId xmlns:a16="http://schemas.microsoft.com/office/drawing/2014/main" id="{1E34D8B4-A1C3-3392-CE69-4AD389700DDD}"/>
              </a:ext>
            </a:extLst>
          </p:cNvPr>
          <p:cNvGraphicFramePr/>
          <p:nvPr>
            <p:extLst>
              <p:ext uri="{D42A27DB-BD31-4B8C-83A1-F6EECF244321}">
                <p14:modId xmlns:p14="http://schemas.microsoft.com/office/powerpoint/2010/main" val="1496219237"/>
              </p:ext>
            </p:extLst>
          </p:nvPr>
        </p:nvGraphicFramePr>
        <p:xfrm>
          <a:off x="0" y="0"/>
          <a:ext cx="9905999" cy="946191"/>
        </p:xfrm>
        <a:graphic>
          <a:graphicData uri="http://schemas.openxmlformats.org/drawingml/2006/table">
            <a:tbl>
              <a:tblPr>
                <a:noFill/>
                <a:tableStyleId>{15D392B0-895E-48AF-A2CE-2CCF7080711B}</a:tableStyleId>
              </a:tblPr>
              <a:tblGrid>
                <a:gridCol w="9905999">
                  <a:extLst>
                    <a:ext uri="{9D8B030D-6E8A-4147-A177-3AD203B41FA5}">
                      <a16:colId xmlns:a16="http://schemas.microsoft.com/office/drawing/2014/main" val="20000"/>
                    </a:ext>
                  </a:extLst>
                </a:gridCol>
              </a:tblGrid>
              <a:tr h="946191">
                <a:tc>
                  <a:txBody>
                    <a:bodyPr/>
                    <a:lstStyle/>
                    <a:p>
                      <a:pPr marL="0" lvl="0" indent="0" algn="l" rtl="0">
                        <a:spcBef>
                          <a:spcPts val="0"/>
                        </a:spcBef>
                        <a:spcAft>
                          <a:spcPts val="0"/>
                        </a:spcAft>
                        <a:buNone/>
                      </a:pPr>
                      <a:r>
                        <a:rPr lang="en-US" sz="1200" dirty="0"/>
                        <a:t> </a:t>
                      </a:r>
                      <a:endParaRPr sz="1200" dirty="0"/>
                    </a:p>
                  </a:txBody>
                  <a:tcPr marL="82939" marR="82939" marT="82939" marB="82939">
                    <a:lnL w="9525" cap="flat" cmpd="sng">
                      <a:solidFill>
                        <a:srgbClr val="000000"/>
                      </a:solidFill>
                      <a:prstDash val="solid"/>
                      <a:round/>
                      <a:headEnd type="none" w="sm" len="sm"/>
                      <a:tailEnd type="none" w="sm" len="sm"/>
                    </a:lnL>
                    <a:gradFill flip="none" rotWithShape="1">
                      <a:gsLst>
                        <a:gs pos="0">
                          <a:srgbClr val="1F154C"/>
                        </a:gs>
                        <a:gs pos="50000">
                          <a:srgbClr val="1F154C"/>
                        </a:gs>
                        <a:gs pos="100000">
                          <a:srgbClr val="31216B"/>
                        </a:gs>
                      </a:gsLst>
                      <a:lin ang="16200000" scaled="0"/>
                      <a:tileRect/>
                    </a:gradFill>
                  </a:tcPr>
                </a:tc>
                <a:extLst>
                  <a:ext uri="{0D108BD9-81ED-4DB2-BD59-A6C34878D82A}">
                    <a16:rowId xmlns:a16="http://schemas.microsoft.com/office/drawing/2014/main" val="10000"/>
                  </a:ext>
                </a:extLst>
              </a:tr>
            </a:tbl>
          </a:graphicData>
        </a:graphic>
      </p:graphicFrame>
      <p:sp>
        <p:nvSpPr>
          <p:cNvPr id="136" name="Google Shape;136;p37"/>
          <p:cNvSpPr/>
          <p:nvPr/>
        </p:nvSpPr>
        <p:spPr>
          <a:xfrm>
            <a:off x="361895" y="2059655"/>
            <a:ext cx="2128521" cy="3191284"/>
          </a:xfrm>
          <a:prstGeom prst="roundRect">
            <a:avLst>
              <a:gd name="adj" fmla="val 6751"/>
            </a:avLst>
          </a:prstGeom>
          <a:solidFill>
            <a:srgbClr val="CACFE4"/>
          </a:solidFill>
          <a:ln>
            <a:noFill/>
          </a:ln>
        </p:spPr>
        <p:txBody>
          <a:bodyPr spcFirstLastPara="1" wrap="square" lIns="82939" tIns="41458" rIns="82939" bIns="41458" anchor="ctr" anchorCtr="0">
            <a:noAutofit/>
          </a:bodyPr>
          <a:lstStyle/>
          <a:p>
            <a:pPr algn="ctr">
              <a:buSzPts val="1400"/>
            </a:pPr>
            <a:endParaRPr sz="1270" dirty="0">
              <a:solidFill>
                <a:schemeClr val="lt1"/>
              </a:solidFill>
              <a:latin typeface="Arial" panose="020B0604020202020204" pitchFamily="34" charset="0"/>
              <a:ea typeface="IBM Plex Sans"/>
              <a:cs typeface="Arial" panose="020B0604020202020204" pitchFamily="34" charset="0"/>
              <a:sym typeface="IBM Plex Sans"/>
            </a:endParaRPr>
          </a:p>
        </p:txBody>
      </p:sp>
      <p:sp>
        <p:nvSpPr>
          <p:cNvPr id="137" name="Google Shape;137;p37"/>
          <p:cNvSpPr txBox="1"/>
          <p:nvPr/>
        </p:nvSpPr>
        <p:spPr>
          <a:xfrm>
            <a:off x="560579" y="3127491"/>
            <a:ext cx="1731175" cy="1984279"/>
          </a:xfrm>
          <a:prstGeom prst="rect">
            <a:avLst/>
          </a:prstGeom>
          <a:noFill/>
          <a:ln>
            <a:noFill/>
          </a:ln>
        </p:spPr>
        <p:txBody>
          <a:bodyPr spcFirstLastPara="1" wrap="square" lIns="0" tIns="0" rIns="0" bIns="0" anchor="t" anchorCtr="0">
            <a:noAutofit/>
          </a:bodyPr>
          <a:lstStyle/>
          <a:p>
            <a:pPr>
              <a:lnSpc>
                <a:spcPct val="113000"/>
              </a:lnSpc>
              <a:buClr>
                <a:schemeClr val="dk2"/>
              </a:buClr>
              <a:buSzPts val="1500"/>
            </a:pPr>
            <a:r>
              <a:rPr lang="en-US" sz="1270" b="1">
                <a:solidFill>
                  <a:schemeClr val="dk1"/>
                </a:solidFill>
              </a:rPr>
              <a:t>Board &amp; executive team</a:t>
            </a:r>
            <a:endParaRPr sz="1270"/>
          </a:p>
          <a:p>
            <a:pPr>
              <a:lnSpc>
                <a:spcPct val="115000"/>
              </a:lnSpc>
              <a:spcBef>
                <a:spcPts val="1089"/>
              </a:spcBef>
              <a:spcAft>
                <a:spcPts val="1089"/>
              </a:spcAft>
              <a:buSzPts val="1000"/>
            </a:pPr>
            <a:r>
              <a:rPr lang="en-US" sz="907">
                <a:solidFill>
                  <a:schemeClr val="dk1"/>
                </a:solidFill>
              </a:rPr>
              <a:t>The board and executive team are particularly interested in the HR strategy's key performance indicators and metrics and how they support and enable the business strategy. Each strategic focus area is translated into clear objectives and measures for this audience. </a:t>
            </a:r>
            <a:endParaRPr sz="1179">
              <a:solidFill>
                <a:schemeClr val="dk1"/>
              </a:solidFill>
            </a:endParaRPr>
          </a:p>
        </p:txBody>
      </p:sp>
      <p:sp>
        <p:nvSpPr>
          <p:cNvPr id="138" name="Google Shape;138;p37"/>
          <p:cNvSpPr/>
          <p:nvPr/>
        </p:nvSpPr>
        <p:spPr>
          <a:xfrm>
            <a:off x="2677635" y="2059655"/>
            <a:ext cx="2128521" cy="3191284"/>
          </a:xfrm>
          <a:prstGeom prst="roundRect">
            <a:avLst>
              <a:gd name="adj" fmla="val 6751"/>
            </a:avLst>
          </a:prstGeom>
          <a:solidFill>
            <a:srgbClr val="CACFE4"/>
          </a:solidFill>
          <a:ln>
            <a:noFill/>
          </a:ln>
        </p:spPr>
        <p:txBody>
          <a:bodyPr spcFirstLastPara="1" wrap="square" lIns="82939" tIns="41458" rIns="82939" bIns="41458" anchor="ctr" anchorCtr="0">
            <a:noAutofit/>
          </a:bodyPr>
          <a:lstStyle/>
          <a:p>
            <a:pPr algn="ctr">
              <a:buSzPts val="1300"/>
            </a:pPr>
            <a:endParaRPr sz="1179" dirty="0">
              <a:solidFill>
                <a:schemeClr val="lt1"/>
              </a:solidFill>
              <a:latin typeface="Arial" panose="020B0604020202020204" pitchFamily="34" charset="0"/>
              <a:ea typeface="IBM Plex Sans"/>
              <a:cs typeface="Arial" panose="020B0604020202020204" pitchFamily="34" charset="0"/>
              <a:sym typeface="IBM Plex Sans"/>
            </a:endParaRPr>
          </a:p>
        </p:txBody>
      </p:sp>
      <p:sp>
        <p:nvSpPr>
          <p:cNvPr id="139" name="Google Shape;139;p37"/>
          <p:cNvSpPr txBox="1"/>
          <p:nvPr/>
        </p:nvSpPr>
        <p:spPr>
          <a:xfrm>
            <a:off x="2867297" y="3127491"/>
            <a:ext cx="1736618" cy="1984279"/>
          </a:xfrm>
          <a:prstGeom prst="rect">
            <a:avLst/>
          </a:prstGeom>
          <a:noFill/>
          <a:ln>
            <a:noFill/>
          </a:ln>
        </p:spPr>
        <p:txBody>
          <a:bodyPr spcFirstLastPara="1" wrap="square" lIns="0" tIns="0" rIns="0" bIns="0" anchor="t" anchorCtr="0">
            <a:noAutofit/>
          </a:bodyPr>
          <a:lstStyle/>
          <a:p>
            <a:pPr>
              <a:lnSpc>
                <a:spcPct val="113000"/>
              </a:lnSpc>
              <a:buClr>
                <a:schemeClr val="dk2"/>
              </a:buClr>
              <a:buSzPts val="1500"/>
            </a:pPr>
            <a:r>
              <a:rPr lang="en-US" sz="1270" b="1">
                <a:solidFill>
                  <a:schemeClr val="dk1"/>
                </a:solidFill>
              </a:rPr>
              <a:t>Line managers</a:t>
            </a:r>
            <a:endParaRPr sz="1270"/>
          </a:p>
          <a:p>
            <a:pPr>
              <a:lnSpc>
                <a:spcPct val="115000"/>
              </a:lnSpc>
              <a:spcBef>
                <a:spcPts val="1089"/>
              </a:spcBef>
              <a:spcAft>
                <a:spcPts val="1089"/>
              </a:spcAft>
              <a:buSzPts val="1000"/>
            </a:pPr>
            <a:r>
              <a:rPr lang="en-US" sz="907">
                <a:solidFill>
                  <a:schemeClr val="dk1"/>
                </a:solidFill>
              </a:rPr>
              <a:t>The strategic HR focus areas are embedded into the culture, values, and HR practices to ensure leaders understand and contribute to the overall HR strategy. This approach clarifies how leaders contribute and delineates what HR is accountable for. </a:t>
            </a:r>
            <a:endParaRPr sz="1179">
              <a:solidFill>
                <a:schemeClr val="dk1"/>
              </a:solidFill>
            </a:endParaRPr>
          </a:p>
        </p:txBody>
      </p:sp>
      <p:sp>
        <p:nvSpPr>
          <p:cNvPr id="140" name="Google Shape;140;p37"/>
          <p:cNvSpPr/>
          <p:nvPr/>
        </p:nvSpPr>
        <p:spPr>
          <a:xfrm>
            <a:off x="4993371" y="2059656"/>
            <a:ext cx="2128521" cy="3148828"/>
          </a:xfrm>
          <a:prstGeom prst="roundRect">
            <a:avLst>
              <a:gd name="adj" fmla="val 6751"/>
            </a:avLst>
          </a:prstGeom>
          <a:solidFill>
            <a:srgbClr val="CACFE4"/>
          </a:solidFill>
          <a:ln>
            <a:noFill/>
          </a:ln>
        </p:spPr>
        <p:txBody>
          <a:bodyPr spcFirstLastPara="1" wrap="square" lIns="82939" tIns="41458" rIns="82939" bIns="41458" anchor="ctr" anchorCtr="0">
            <a:noAutofit/>
          </a:bodyPr>
          <a:lstStyle/>
          <a:p>
            <a:pPr algn="ctr">
              <a:buSzPts val="1400"/>
            </a:pPr>
            <a:endParaRPr sz="1270" dirty="0">
              <a:solidFill>
                <a:schemeClr val="lt1"/>
              </a:solidFill>
              <a:latin typeface="Arial" panose="020B0604020202020204" pitchFamily="34" charset="0"/>
              <a:ea typeface="IBM Plex Sans"/>
              <a:cs typeface="Arial" panose="020B0604020202020204" pitchFamily="34" charset="0"/>
              <a:sym typeface="IBM Plex Sans"/>
            </a:endParaRPr>
          </a:p>
        </p:txBody>
      </p:sp>
      <p:sp>
        <p:nvSpPr>
          <p:cNvPr id="141" name="Google Shape;141;p37"/>
          <p:cNvSpPr txBox="1"/>
          <p:nvPr/>
        </p:nvSpPr>
        <p:spPr>
          <a:xfrm>
            <a:off x="5182496" y="3127491"/>
            <a:ext cx="1750226" cy="1984279"/>
          </a:xfrm>
          <a:prstGeom prst="rect">
            <a:avLst/>
          </a:prstGeom>
          <a:noFill/>
          <a:ln>
            <a:noFill/>
          </a:ln>
        </p:spPr>
        <p:txBody>
          <a:bodyPr spcFirstLastPara="1" wrap="square" lIns="0" tIns="0" rIns="0" bIns="0" anchor="t" anchorCtr="0">
            <a:noAutofit/>
          </a:bodyPr>
          <a:lstStyle/>
          <a:p>
            <a:pPr>
              <a:lnSpc>
                <a:spcPct val="113000"/>
              </a:lnSpc>
              <a:buClr>
                <a:schemeClr val="dk2"/>
              </a:buClr>
              <a:buSzPts val="1500"/>
            </a:pPr>
            <a:r>
              <a:rPr lang="en-US" sz="1270" b="1">
                <a:solidFill>
                  <a:schemeClr val="dk1"/>
                </a:solidFill>
              </a:rPr>
              <a:t>HR community</a:t>
            </a:r>
            <a:endParaRPr sz="1270"/>
          </a:p>
          <a:p>
            <a:pPr>
              <a:lnSpc>
                <a:spcPct val="113000"/>
              </a:lnSpc>
              <a:spcBef>
                <a:spcPts val="726"/>
              </a:spcBef>
              <a:spcAft>
                <a:spcPts val="544"/>
              </a:spcAft>
              <a:buClr>
                <a:schemeClr val="dk2"/>
              </a:buClr>
              <a:buSzPts val="1200"/>
            </a:pPr>
            <a:r>
              <a:rPr lang="en-US" sz="907">
                <a:solidFill>
                  <a:schemeClr val="dk1"/>
                </a:solidFill>
              </a:rPr>
              <a:t>The strategic HR focus areas are translated into key initiatives, with timelines and accountabilities assigned. This ensures that the HR team is clear on how they contribute to the execution of the HR strategy and what is expected of them.</a:t>
            </a:r>
            <a:endParaRPr sz="1270"/>
          </a:p>
        </p:txBody>
      </p:sp>
      <p:sp>
        <p:nvSpPr>
          <p:cNvPr id="142" name="Google Shape;142;p37"/>
          <p:cNvSpPr/>
          <p:nvPr/>
        </p:nvSpPr>
        <p:spPr>
          <a:xfrm>
            <a:off x="7309105" y="2059656"/>
            <a:ext cx="2128521" cy="3148828"/>
          </a:xfrm>
          <a:prstGeom prst="roundRect">
            <a:avLst>
              <a:gd name="adj" fmla="val 6751"/>
            </a:avLst>
          </a:prstGeom>
          <a:solidFill>
            <a:srgbClr val="CACFE4"/>
          </a:solidFill>
          <a:ln>
            <a:noFill/>
          </a:ln>
        </p:spPr>
        <p:txBody>
          <a:bodyPr spcFirstLastPara="1" wrap="square" lIns="82939" tIns="41458" rIns="82939" bIns="41458" anchor="ctr" anchorCtr="0">
            <a:noAutofit/>
          </a:bodyPr>
          <a:lstStyle/>
          <a:p>
            <a:pPr algn="ctr">
              <a:buSzPts val="1400"/>
            </a:pPr>
            <a:endParaRPr sz="1270" dirty="0">
              <a:solidFill>
                <a:schemeClr val="lt1"/>
              </a:solidFill>
              <a:latin typeface="Arial" panose="020B0604020202020204" pitchFamily="34" charset="0"/>
              <a:ea typeface="IBM Plex Sans"/>
              <a:cs typeface="Arial" panose="020B0604020202020204" pitchFamily="34" charset="0"/>
              <a:sym typeface="IBM Plex Sans"/>
            </a:endParaRPr>
          </a:p>
        </p:txBody>
      </p:sp>
      <p:sp>
        <p:nvSpPr>
          <p:cNvPr id="143" name="Google Shape;143;p37"/>
          <p:cNvSpPr txBox="1"/>
          <p:nvPr/>
        </p:nvSpPr>
        <p:spPr>
          <a:xfrm>
            <a:off x="7507893" y="3127491"/>
            <a:ext cx="1785606" cy="1984279"/>
          </a:xfrm>
          <a:prstGeom prst="rect">
            <a:avLst/>
          </a:prstGeom>
          <a:noFill/>
          <a:ln>
            <a:noFill/>
          </a:ln>
        </p:spPr>
        <p:txBody>
          <a:bodyPr spcFirstLastPara="1" wrap="square" lIns="0" tIns="0" rIns="0" bIns="0" anchor="t" anchorCtr="0">
            <a:noAutofit/>
          </a:bodyPr>
          <a:lstStyle/>
          <a:p>
            <a:pPr>
              <a:lnSpc>
                <a:spcPct val="113000"/>
              </a:lnSpc>
              <a:buClr>
                <a:schemeClr val="dk2"/>
              </a:buClr>
              <a:buSzPts val="1500"/>
            </a:pPr>
            <a:r>
              <a:rPr lang="en-US" sz="1270" b="1">
                <a:solidFill>
                  <a:schemeClr val="dk1"/>
                </a:solidFill>
              </a:rPr>
              <a:t>Employees</a:t>
            </a:r>
            <a:endParaRPr sz="1270"/>
          </a:p>
          <a:p>
            <a:pPr>
              <a:lnSpc>
                <a:spcPct val="113000"/>
              </a:lnSpc>
              <a:spcBef>
                <a:spcPts val="726"/>
              </a:spcBef>
              <a:spcAft>
                <a:spcPts val="544"/>
              </a:spcAft>
              <a:buClr>
                <a:schemeClr val="dk2"/>
              </a:buClr>
              <a:buSzPts val="1200"/>
            </a:pPr>
            <a:r>
              <a:rPr lang="en-US" sz="907">
                <a:solidFill>
                  <a:schemeClr val="dk1"/>
                </a:solidFill>
              </a:rPr>
              <a:t>For employees, the HR strategy is brought to live through the initiatives that they engage in, and the culture, values and experiences that this supports. The HR strategy provides insight into what they can expect from the organization when it comes to their experience at work.</a:t>
            </a:r>
            <a:endParaRPr sz="1270"/>
          </a:p>
        </p:txBody>
      </p:sp>
      <p:pic>
        <p:nvPicPr>
          <p:cNvPr id="144" name="Google Shape;144;p37"/>
          <p:cNvPicPr preferRelativeResize="0"/>
          <p:nvPr/>
        </p:nvPicPr>
        <p:blipFill rotWithShape="1">
          <a:blip r:embed="rId3">
            <a:alphaModFix/>
          </a:blip>
          <a:srcRect/>
          <a:stretch/>
        </p:blipFill>
        <p:spPr>
          <a:xfrm>
            <a:off x="5753494" y="2337497"/>
            <a:ext cx="608237" cy="608237"/>
          </a:xfrm>
          <a:prstGeom prst="rect">
            <a:avLst/>
          </a:prstGeom>
          <a:noFill/>
          <a:ln>
            <a:noFill/>
          </a:ln>
        </p:spPr>
      </p:pic>
      <p:pic>
        <p:nvPicPr>
          <p:cNvPr id="145" name="Google Shape;145;p37"/>
          <p:cNvPicPr preferRelativeResize="0"/>
          <p:nvPr/>
        </p:nvPicPr>
        <p:blipFill rotWithShape="1">
          <a:blip r:embed="rId4">
            <a:alphaModFix/>
          </a:blip>
          <a:srcRect/>
          <a:stretch/>
        </p:blipFill>
        <p:spPr>
          <a:xfrm>
            <a:off x="8069227" y="2333786"/>
            <a:ext cx="608237" cy="608237"/>
          </a:xfrm>
          <a:prstGeom prst="rect">
            <a:avLst/>
          </a:prstGeom>
          <a:noFill/>
          <a:ln>
            <a:noFill/>
          </a:ln>
        </p:spPr>
      </p:pic>
      <p:pic>
        <p:nvPicPr>
          <p:cNvPr id="146" name="Google Shape;146;p37"/>
          <p:cNvPicPr preferRelativeResize="0"/>
          <p:nvPr/>
        </p:nvPicPr>
        <p:blipFill rotWithShape="1">
          <a:blip r:embed="rId5">
            <a:alphaModFix/>
          </a:blip>
          <a:srcRect/>
          <a:stretch/>
        </p:blipFill>
        <p:spPr>
          <a:xfrm>
            <a:off x="1122028" y="2333786"/>
            <a:ext cx="608237" cy="608237"/>
          </a:xfrm>
          <a:prstGeom prst="rect">
            <a:avLst/>
          </a:prstGeom>
          <a:noFill/>
          <a:ln>
            <a:noFill/>
          </a:ln>
        </p:spPr>
      </p:pic>
      <p:pic>
        <p:nvPicPr>
          <p:cNvPr id="147" name="Google Shape;147;p37"/>
          <p:cNvPicPr preferRelativeResize="0"/>
          <p:nvPr/>
        </p:nvPicPr>
        <p:blipFill rotWithShape="1">
          <a:blip r:embed="rId6">
            <a:alphaModFix/>
          </a:blip>
          <a:srcRect/>
          <a:stretch/>
        </p:blipFill>
        <p:spPr>
          <a:xfrm>
            <a:off x="3437761" y="2337317"/>
            <a:ext cx="608237" cy="608237"/>
          </a:xfrm>
          <a:prstGeom prst="rect">
            <a:avLst/>
          </a:prstGeom>
          <a:noFill/>
          <a:ln>
            <a:noFill/>
          </a:ln>
        </p:spPr>
      </p:pic>
      <p:cxnSp>
        <p:nvCxnSpPr>
          <p:cNvPr id="149" name="Google Shape;149;p37"/>
          <p:cNvCxnSpPr/>
          <p:nvPr/>
        </p:nvCxnSpPr>
        <p:spPr>
          <a:xfrm>
            <a:off x="342788" y="5388612"/>
            <a:ext cx="9080165" cy="0"/>
          </a:xfrm>
          <a:prstGeom prst="straightConnector1">
            <a:avLst/>
          </a:prstGeom>
          <a:noFill/>
          <a:ln w="9525" cap="flat" cmpd="sng">
            <a:solidFill>
              <a:srgbClr val="D8D8D8"/>
            </a:solidFill>
            <a:prstDash val="solid"/>
            <a:round/>
            <a:headEnd type="none" w="sm" len="sm"/>
            <a:tailEnd type="none" w="sm" len="sm"/>
          </a:ln>
        </p:spPr>
      </p:cxnSp>
      <p:sp>
        <p:nvSpPr>
          <p:cNvPr id="150" name="Google Shape;150;p37"/>
          <p:cNvSpPr txBox="1">
            <a:spLocks noGrp="1"/>
          </p:cNvSpPr>
          <p:nvPr>
            <p:ph type="subTitle" idx="2"/>
          </p:nvPr>
        </p:nvSpPr>
        <p:spPr>
          <a:xfrm>
            <a:off x="357461" y="1428118"/>
            <a:ext cx="9080165" cy="412126"/>
          </a:xfrm>
          <a:prstGeom prst="rect">
            <a:avLst/>
          </a:prstGeom>
          <a:noFill/>
          <a:ln>
            <a:noFill/>
          </a:ln>
        </p:spPr>
        <p:txBody>
          <a:bodyPr spcFirstLastPara="1" wrap="square" lIns="0" tIns="0" rIns="0" bIns="0" anchor="t" anchorCtr="0">
            <a:noAutofit/>
          </a:bodyPr>
          <a:lstStyle/>
          <a:p>
            <a:pPr marL="0" indent="0">
              <a:spcAft>
                <a:spcPts val="1452"/>
              </a:spcAft>
              <a:buClr>
                <a:srgbClr val="1EBBF0"/>
              </a:buClr>
              <a:buSzPts val="1200"/>
            </a:pPr>
            <a:r>
              <a:rPr lang="en-US" sz="900" dirty="0">
                <a:latin typeface="Arial"/>
                <a:ea typeface="Arial"/>
                <a:cs typeface="Arial"/>
                <a:sym typeface="Arial"/>
              </a:rPr>
              <a:t>To ensure that the HR strategy is impactful and relevant, it needs to be tailored for various audiences. There are multiple stakeholders who have different needs and interests in the HR strategy. Based on their unique needs, adjust the core messaging of the HR strategy.</a:t>
            </a:r>
            <a:endParaRPr sz="900" dirty="0">
              <a:latin typeface="Arial"/>
              <a:ea typeface="Arial"/>
              <a:cs typeface="Arial"/>
              <a:sym typeface="Arial"/>
            </a:endParaRPr>
          </a:p>
        </p:txBody>
      </p:sp>
      <p:sp>
        <p:nvSpPr>
          <p:cNvPr id="151" name="Google Shape;151;p37"/>
          <p:cNvSpPr/>
          <p:nvPr/>
        </p:nvSpPr>
        <p:spPr>
          <a:xfrm>
            <a:off x="361895" y="5526268"/>
            <a:ext cx="2128521" cy="901104"/>
          </a:xfrm>
          <a:prstGeom prst="roundRect">
            <a:avLst>
              <a:gd name="adj" fmla="val 6751"/>
            </a:avLst>
          </a:prstGeom>
          <a:solidFill>
            <a:srgbClr val="CACFE4"/>
          </a:solidFill>
          <a:ln>
            <a:noFill/>
          </a:ln>
        </p:spPr>
        <p:txBody>
          <a:bodyPr spcFirstLastPara="1" wrap="square" lIns="82939" tIns="41458" rIns="82939" bIns="41458" anchor="t" anchorCtr="0">
            <a:noAutofit/>
          </a:bodyPr>
          <a:lstStyle/>
          <a:p>
            <a:pPr algn="ctr">
              <a:buSzPts val="1000"/>
            </a:pPr>
            <a:r>
              <a:rPr lang="en-US" sz="907" i="1">
                <a:solidFill>
                  <a:schemeClr val="dk1"/>
                </a:solidFill>
              </a:rPr>
              <a:t>Core message:</a:t>
            </a:r>
            <a:endParaRPr sz="907" i="1">
              <a:solidFill>
                <a:schemeClr val="dk1"/>
              </a:solidFill>
            </a:endParaRPr>
          </a:p>
        </p:txBody>
      </p:sp>
      <p:sp>
        <p:nvSpPr>
          <p:cNvPr id="152" name="Google Shape;152;p37"/>
          <p:cNvSpPr/>
          <p:nvPr/>
        </p:nvSpPr>
        <p:spPr>
          <a:xfrm>
            <a:off x="2677635" y="5526268"/>
            <a:ext cx="2128521" cy="901104"/>
          </a:xfrm>
          <a:prstGeom prst="roundRect">
            <a:avLst>
              <a:gd name="adj" fmla="val 6751"/>
            </a:avLst>
          </a:prstGeom>
          <a:solidFill>
            <a:srgbClr val="CACFE4"/>
          </a:solidFill>
          <a:ln>
            <a:noFill/>
          </a:ln>
        </p:spPr>
        <p:txBody>
          <a:bodyPr spcFirstLastPara="1" wrap="square" lIns="82939" tIns="41458" rIns="82939" bIns="41458" anchor="t" anchorCtr="0">
            <a:noAutofit/>
          </a:bodyPr>
          <a:lstStyle/>
          <a:p>
            <a:pPr algn="ctr">
              <a:buSzPts val="1000"/>
            </a:pPr>
            <a:r>
              <a:rPr lang="en-US" sz="907" i="1">
                <a:solidFill>
                  <a:schemeClr val="dk1"/>
                </a:solidFill>
              </a:rPr>
              <a:t>Core message:</a:t>
            </a:r>
            <a:endParaRPr sz="907" i="1">
              <a:solidFill>
                <a:schemeClr val="dk1"/>
              </a:solidFill>
            </a:endParaRPr>
          </a:p>
        </p:txBody>
      </p:sp>
      <p:sp>
        <p:nvSpPr>
          <p:cNvPr id="153" name="Google Shape;153;p37"/>
          <p:cNvSpPr/>
          <p:nvPr/>
        </p:nvSpPr>
        <p:spPr>
          <a:xfrm>
            <a:off x="4993376" y="5526268"/>
            <a:ext cx="2128521" cy="901104"/>
          </a:xfrm>
          <a:prstGeom prst="roundRect">
            <a:avLst>
              <a:gd name="adj" fmla="val 6751"/>
            </a:avLst>
          </a:prstGeom>
          <a:solidFill>
            <a:srgbClr val="CACFE4"/>
          </a:solidFill>
          <a:ln>
            <a:noFill/>
          </a:ln>
        </p:spPr>
        <p:txBody>
          <a:bodyPr spcFirstLastPara="1" wrap="square" lIns="82939" tIns="41458" rIns="82939" bIns="41458" anchor="t" anchorCtr="0">
            <a:noAutofit/>
          </a:bodyPr>
          <a:lstStyle/>
          <a:p>
            <a:pPr algn="ctr">
              <a:buSzPts val="1000"/>
            </a:pPr>
            <a:r>
              <a:rPr lang="en-US" sz="907" i="1">
                <a:solidFill>
                  <a:schemeClr val="dk1"/>
                </a:solidFill>
              </a:rPr>
              <a:t>Core message:</a:t>
            </a:r>
            <a:endParaRPr sz="907" i="1">
              <a:solidFill>
                <a:schemeClr val="dk1"/>
              </a:solidFill>
            </a:endParaRPr>
          </a:p>
        </p:txBody>
      </p:sp>
      <p:sp>
        <p:nvSpPr>
          <p:cNvPr id="154" name="Google Shape;154;p37"/>
          <p:cNvSpPr/>
          <p:nvPr/>
        </p:nvSpPr>
        <p:spPr>
          <a:xfrm>
            <a:off x="7294432" y="5526268"/>
            <a:ext cx="2128521" cy="901104"/>
          </a:xfrm>
          <a:prstGeom prst="roundRect">
            <a:avLst>
              <a:gd name="adj" fmla="val 6751"/>
            </a:avLst>
          </a:prstGeom>
          <a:solidFill>
            <a:srgbClr val="CACFE4"/>
          </a:solidFill>
          <a:ln>
            <a:noFill/>
          </a:ln>
        </p:spPr>
        <p:txBody>
          <a:bodyPr spcFirstLastPara="1" wrap="square" lIns="82939" tIns="41458" rIns="82939" bIns="41458" anchor="t" anchorCtr="0">
            <a:noAutofit/>
          </a:bodyPr>
          <a:lstStyle/>
          <a:p>
            <a:pPr algn="ctr">
              <a:buSzPts val="1000"/>
            </a:pPr>
            <a:r>
              <a:rPr lang="en-US" sz="907" i="1">
                <a:solidFill>
                  <a:schemeClr val="dk1"/>
                </a:solidFill>
              </a:rPr>
              <a:t>Core message:</a:t>
            </a:r>
            <a:endParaRPr sz="907" i="1">
              <a:solidFill>
                <a:schemeClr val="dk1"/>
              </a:solidFill>
            </a:endParaRPr>
          </a:p>
        </p:txBody>
      </p:sp>
      <p:sp>
        <p:nvSpPr>
          <p:cNvPr id="156" name="Google Shape;156;p37"/>
          <p:cNvSpPr txBox="1">
            <a:spLocks noGrp="1"/>
          </p:cNvSpPr>
          <p:nvPr>
            <p:ph type="title"/>
          </p:nvPr>
        </p:nvSpPr>
        <p:spPr>
          <a:xfrm>
            <a:off x="513450" y="279594"/>
            <a:ext cx="8196207" cy="522809"/>
          </a:xfrm>
          <a:prstGeom prst="rect">
            <a:avLst/>
          </a:prstGeom>
          <a:noFill/>
          <a:ln>
            <a:noFill/>
          </a:ln>
        </p:spPr>
        <p:txBody>
          <a:bodyPr spcFirstLastPara="1" wrap="square" lIns="0" tIns="0" rIns="0" bIns="0" anchor="t" anchorCtr="0">
            <a:noAutofit/>
          </a:bodyPr>
          <a:lstStyle/>
          <a:p>
            <a:r>
              <a:rPr lang="en-US" b="1">
                <a:solidFill>
                  <a:schemeClr val="lt1"/>
                </a:solidFill>
                <a:latin typeface="Arial"/>
                <a:ea typeface="Arial"/>
                <a:cs typeface="Arial"/>
                <a:sym typeface="Arial"/>
              </a:rPr>
              <a:t>Translating the strategy for various audiences</a:t>
            </a:r>
            <a:endParaRPr b="1">
              <a:solidFill>
                <a:schemeClr val="lt1"/>
              </a:solidFill>
              <a:latin typeface="Arial"/>
              <a:ea typeface="Arial"/>
              <a:cs typeface="Arial"/>
              <a:sym typeface="Arial"/>
            </a:endParaRPr>
          </a:p>
        </p:txBody>
      </p:sp>
      <p:cxnSp>
        <p:nvCxnSpPr>
          <p:cNvPr id="2" name="Straight Connector 1">
            <a:extLst>
              <a:ext uri="{FF2B5EF4-FFF2-40B4-BE49-F238E27FC236}">
                <a16:creationId xmlns:a16="http://schemas.microsoft.com/office/drawing/2014/main" id="{69C55F9E-FE90-6018-5F93-884BBA2F8A98}"/>
              </a:ext>
            </a:extLst>
          </p:cNvPr>
          <p:cNvCxnSpPr>
            <a:cxnSpLocks/>
          </p:cNvCxnSpPr>
          <p:nvPr/>
        </p:nvCxnSpPr>
        <p:spPr>
          <a:xfrm>
            <a:off x="357461" y="224238"/>
            <a:ext cx="0" cy="497716"/>
          </a:xfrm>
          <a:prstGeom prst="line">
            <a:avLst/>
          </a:prstGeom>
          <a:ln w="25400">
            <a:solidFill>
              <a:srgbClr val="459EAD"/>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8F6796E-9A7A-668C-4FCA-918533AB3784}"/>
              </a:ext>
            </a:extLst>
          </p:cNvPr>
          <p:cNvSpPr txBox="1"/>
          <p:nvPr/>
        </p:nvSpPr>
        <p:spPr>
          <a:xfrm>
            <a:off x="288334" y="992365"/>
            <a:ext cx="1119217" cy="287771"/>
          </a:xfrm>
          <a:prstGeom prst="rect">
            <a:avLst/>
          </a:prstGeom>
          <a:noFill/>
        </p:spPr>
        <p:txBody>
          <a:bodyPr wrap="none" rtlCol="0">
            <a:spAutoFit/>
          </a:bodyPr>
          <a:lstStyle/>
          <a:p>
            <a:r>
              <a:rPr lang="en-US" sz="1270" b="1" dirty="0">
                <a:solidFill>
                  <a:srgbClr val="30206B"/>
                </a:solidFill>
              </a:rPr>
              <a:t>Instructions</a:t>
            </a:r>
          </a:p>
        </p:txBody>
      </p:sp>
      <p:cxnSp>
        <p:nvCxnSpPr>
          <p:cNvPr id="5" name="Straight Connector 4">
            <a:extLst>
              <a:ext uri="{FF2B5EF4-FFF2-40B4-BE49-F238E27FC236}">
                <a16:creationId xmlns:a16="http://schemas.microsoft.com/office/drawing/2014/main" id="{8D2F6CB7-F413-DC2E-D6E8-465B092B8015}"/>
              </a:ext>
            </a:extLst>
          </p:cNvPr>
          <p:cNvCxnSpPr>
            <a:cxnSpLocks/>
          </p:cNvCxnSpPr>
          <p:nvPr/>
        </p:nvCxnSpPr>
        <p:spPr>
          <a:xfrm>
            <a:off x="357461" y="1314443"/>
            <a:ext cx="906648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aphicFrame>
        <p:nvGraphicFramePr>
          <p:cNvPr id="3" name="Google Shape;64;g2ec392b2bf5_0_38">
            <a:extLst>
              <a:ext uri="{FF2B5EF4-FFF2-40B4-BE49-F238E27FC236}">
                <a16:creationId xmlns:a16="http://schemas.microsoft.com/office/drawing/2014/main" id="{DA5B4042-FCF9-E694-17FC-3CB6FE482952}"/>
              </a:ext>
            </a:extLst>
          </p:cNvPr>
          <p:cNvGraphicFramePr/>
          <p:nvPr>
            <p:extLst>
              <p:ext uri="{D42A27DB-BD31-4B8C-83A1-F6EECF244321}">
                <p14:modId xmlns:p14="http://schemas.microsoft.com/office/powerpoint/2010/main" val="3264986017"/>
              </p:ext>
            </p:extLst>
          </p:nvPr>
        </p:nvGraphicFramePr>
        <p:xfrm>
          <a:off x="0" y="0"/>
          <a:ext cx="9905999" cy="946191"/>
        </p:xfrm>
        <a:graphic>
          <a:graphicData uri="http://schemas.openxmlformats.org/drawingml/2006/table">
            <a:tbl>
              <a:tblPr>
                <a:noFill/>
                <a:tableStyleId>{15D392B0-895E-48AF-A2CE-2CCF7080711B}</a:tableStyleId>
              </a:tblPr>
              <a:tblGrid>
                <a:gridCol w="9905999">
                  <a:extLst>
                    <a:ext uri="{9D8B030D-6E8A-4147-A177-3AD203B41FA5}">
                      <a16:colId xmlns:a16="http://schemas.microsoft.com/office/drawing/2014/main" val="20000"/>
                    </a:ext>
                  </a:extLst>
                </a:gridCol>
              </a:tblGrid>
              <a:tr h="946191">
                <a:tc>
                  <a:txBody>
                    <a:bodyPr/>
                    <a:lstStyle/>
                    <a:p>
                      <a:pPr marL="0" lvl="0" indent="0" algn="l" rtl="0">
                        <a:spcBef>
                          <a:spcPts val="0"/>
                        </a:spcBef>
                        <a:spcAft>
                          <a:spcPts val="0"/>
                        </a:spcAft>
                        <a:buNone/>
                      </a:pPr>
                      <a:r>
                        <a:rPr lang="en-US" sz="1200" dirty="0"/>
                        <a:t> </a:t>
                      </a:r>
                      <a:endParaRPr sz="1200" dirty="0"/>
                    </a:p>
                  </a:txBody>
                  <a:tcPr marL="82939" marR="82939" marT="82939" marB="82939">
                    <a:lnL w="9525" cap="flat" cmpd="sng">
                      <a:solidFill>
                        <a:srgbClr val="000000"/>
                      </a:solidFill>
                      <a:prstDash val="solid"/>
                      <a:round/>
                      <a:headEnd type="none" w="sm" len="sm"/>
                      <a:tailEnd type="none" w="sm" len="sm"/>
                    </a:lnL>
                    <a:gradFill flip="none" rotWithShape="1">
                      <a:gsLst>
                        <a:gs pos="0">
                          <a:srgbClr val="1F154C"/>
                        </a:gs>
                        <a:gs pos="50000">
                          <a:srgbClr val="1F154C"/>
                        </a:gs>
                        <a:gs pos="100000">
                          <a:srgbClr val="31216B"/>
                        </a:gs>
                      </a:gsLst>
                      <a:lin ang="16200000" scaled="0"/>
                      <a:tileRect/>
                    </a:gradFill>
                  </a:tcPr>
                </a:tc>
                <a:extLst>
                  <a:ext uri="{0D108BD9-81ED-4DB2-BD59-A6C34878D82A}">
                    <a16:rowId xmlns:a16="http://schemas.microsoft.com/office/drawing/2014/main" val="10000"/>
                  </a:ext>
                </a:extLst>
              </a:tr>
            </a:tbl>
          </a:graphicData>
        </a:graphic>
      </p:graphicFrame>
      <p:sp>
        <p:nvSpPr>
          <p:cNvPr id="162" name="Google Shape;162;g302d5a6b057_0_88"/>
          <p:cNvSpPr/>
          <p:nvPr/>
        </p:nvSpPr>
        <p:spPr>
          <a:xfrm>
            <a:off x="343795" y="1175232"/>
            <a:ext cx="9128880" cy="2164717"/>
          </a:xfrm>
          <a:prstGeom prst="roundRect">
            <a:avLst>
              <a:gd name="adj" fmla="val 7485"/>
            </a:avLst>
          </a:prstGeom>
          <a:solidFill>
            <a:srgbClr val="F4F6FA"/>
          </a:solidFill>
          <a:ln>
            <a:noFill/>
          </a:ln>
        </p:spPr>
        <p:txBody>
          <a:bodyPr spcFirstLastPara="1" wrap="square" lIns="82939" tIns="41458" rIns="82939" bIns="41458" anchor="ctr" anchorCtr="0">
            <a:noAutofit/>
          </a:bodyPr>
          <a:lstStyle/>
          <a:p>
            <a:pPr algn="ctr">
              <a:buSzPts val="1400"/>
            </a:pPr>
            <a:endParaRPr sz="1270">
              <a:solidFill>
                <a:schemeClr val="lt1"/>
              </a:solidFill>
            </a:endParaRPr>
          </a:p>
        </p:txBody>
      </p:sp>
      <p:sp>
        <p:nvSpPr>
          <p:cNvPr id="163" name="Google Shape;163;g302d5a6b057_0_88"/>
          <p:cNvSpPr txBox="1"/>
          <p:nvPr/>
        </p:nvSpPr>
        <p:spPr>
          <a:xfrm>
            <a:off x="585867" y="1817245"/>
            <a:ext cx="4003938" cy="1326209"/>
          </a:xfrm>
          <a:prstGeom prst="rect">
            <a:avLst/>
          </a:prstGeom>
          <a:noFill/>
          <a:ln>
            <a:noFill/>
          </a:ln>
        </p:spPr>
        <p:txBody>
          <a:bodyPr spcFirstLastPara="1" wrap="square" lIns="0" tIns="0" rIns="0" bIns="0" anchor="t" anchorCtr="0">
            <a:noAutofit/>
          </a:bodyPr>
          <a:lstStyle/>
          <a:p>
            <a:pPr>
              <a:lnSpc>
                <a:spcPct val="113000"/>
              </a:lnSpc>
              <a:spcAft>
                <a:spcPts val="454"/>
              </a:spcAft>
              <a:buClr>
                <a:srgbClr val="8BD4DB"/>
              </a:buClr>
              <a:buSzPts val="1320"/>
            </a:pPr>
            <a:r>
              <a:rPr lang="en-US" sz="998" i="1">
                <a:solidFill>
                  <a:schemeClr val="dk1"/>
                </a:solidFill>
              </a:rPr>
              <a:t>In 2-3 sentences, what do we want to achieve and why is this important?</a:t>
            </a:r>
            <a:endParaRPr sz="998" i="1">
              <a:solidFill>
                <a:schemeClr val="dk1"/>
              </a:solidFill>
            </a:endParaRPr>
          </a:p>
        </p:txBody>
      </p:sp>
      <p:sp>
        <p:nvSpPr>
          <p:cNvPr id="164" name="Google Shape;164;g302d5a6b057_0_88"/>
          <p:cNvSpPr/>
          <p:nvPr/>
        </p:nvSpPr>
        <p:spPr>
          <a:xfrm>
            <a:off x="497394" y="1348988"/>
            <a:ext cx="4092388" cy="375573"/>
          </a:xfrm>
          <a:prstGeom prst="roundRect">
            <a:avLst>
              <a:gd name="adj" fmla="val 31872"/>
            </a:avLst>
          </a:prstGeom>
          <a:solidFill>
            <a:srgbClr val="CACFE4"/>
          </a:solidFill>
          <a:ln>
            <a:noFill/>
          </a:ln>
        </p:spPr>
        <p:txBody>
          <a:bodyPr spcFirstLastPara="1" wrap="square" lIns="82939" tIns="41458" rIns="82939" bIns="41458" anchor="ctr" anchorCtr="0">
            <a:noAutofit/>
          </a:bodyPr>
          <a:lstStyle/>
          <a:p>
            <a:pPr algn="ctr">
              <a:buSzPts val="1400"/>
            </a:pPr>
            <a:endParaRPr sz="1270">
              <a:solidFill>
                <a:schemeClr val="lt1"/>
              </a:solidFill>
            </a:endParaRPr>
          </a:p>
        </p:txBody>
      </p:sp>
      <p:sp>
        <p:nvSpPr>
          <p:cNvPr id="165" name="Google Shape;165;g302d5a6b057_0_88"/>
          <p:cNvSpPr txBox="1"/>
          <p:nvPr/>
        </p:nvSpPr>
        <p:spPr>
          <a:xfrm>
            <a:off x="620483" y="1398127"/>
            <a:ext cx="3905146" cy="219084"/>
          </a:xfrm>
          <a:prstGeom prst="rect">
            <a:avLst/>
          </a:prstGeom>
          <a:noFill/>
          <a:ln>
            <a:noFill/>
          </a:ln>
        </p:spPr>
        <p:txBody>
          <a:bodyPr spcFirstLastPara="1" wrap="square" lIns="0" tIns="0" rIns="0" bIns="0" anchor="t" anchorCtr="0">
            <a:noAutofit/>
          </a:bodyPr>
          <a:lstStyle/>
          <a:p>
            <a:pPr>
              <a:lnSpc>
                <a:spcPct val="113000"/>
              </a:lnSpc>
              <a:spcAft>
                <a:spcPts val="998"/>
              </a:spcAft>
              <a:buClr>
                <a:schemeClr val="dk2"/>
              </a:buClr>
              <a:buSzPts val="1500"/>
            </a:pPr>
            <a:r>
              <a:rPr lang="en-US" sz="1633" b="1">
                <a:solidFill>
                  <a:schemeClr val="dk1"/>
                </a:solidFill>
              </a:rPr>
              <a:t>Strategic ambition</a:t>
            </a:r>
            <a:endParaRPr sz="1270" b="1"/>
          </a:p>
        </p:txBody>
      </p:sp>
      <p:sp>
        <p:nvSpPr>
          <p:cNvPr id="166" name="Google Shape;166;g302d5a6b057_0_88"/>
          <p:cNvSpPr/>
          <p:nvPr/>
        </p:nvSpPr>
        <p:spPr>
          <a:xfrm>
            <a:off x="361180" y="3450376"/>
            <a:ext cx="6291397" cy="2858984"/>
          </a:xfrm>
          <a:prstGeom prst="roundRect">
            <a:avLst>
              <a:gd name="adj" fmla="val 2706"/>
            </a:avLst>
          </a:prstGeom>
          <a:solidFill>
            <a:srgbClr val="FFFFFF"/>
          </a:solidFill>
          <a:ln w="12700" cap="flat" cmpd="sng">
            <a:solidFill>
              <a:srgbClr val="D8D8D8"/>
            </a:solidFill>
            <a:prstDash val="solid"/>
            <a:miter lim="800000"/>
            <a:headEnd type="none" w="sm" len="sm"/>
            <a:tailEnd type="none" w="sm" len="sm"/>
          </a:ln>
        </p:spPr>
        <p:txBody>
          <a:bodyPr spcFirstLastPara="1" wrap="square" lIns="106503" tIns="106503" rIns="106503" bIns="106503" anchor="t" anchorCtr="0">
            <a:noAutofit/>
          </a:bodyPr>
          <a:lstStyle/>
          <a:p>
            <a:pPr>
              <a:lnSpc>
                <a:spcPct val="114000"/>
              </a:lnSpc>
              <a:buSzPts val="1300"/>
            </a:pPr>
            <a:endParaRPr sz="1179" dirty="0">
              <a:solidFill>
                <a:srgbClr val="30206B"/>
              </a:solidFill>
              <a:latin typeface="Arial" panose="020B0604020202020204" pitchFamily="34" charset="0"/>
              <a:ea typeface="IBM Plex Sans"/>
              <a:cs typeface="Arial" panose="020B0604020202020204" pitchFamily="34" charset="0"/>
              <a:sym typeface="IBM Plex Sans"/>
            </a:endParaRPr>
          </a:p>
        </p:txBody>
      </p:sp>
      <p:sp>
        <p:nvSpPr>
          <p:cNvPr id="167" name="Google Shape;167;g302d5a6b057_0_88"/>
          <p:cNvSpPr txBox="1"/>
          <p:nvPr/>
        </p:nvSpPr>
        <p:spPr>
          <a:xfrm>
            <a:off x="585866" y="3568400"/>
            <a:ext cx="5180190" cy="219084"/>
          </a:xfrm>
          <a:prstGeom prst="rect">
            <a:avLst/>
          </a:prstGeom>
          <a:noFill/>
          <a:ln>
            <a:noFill/>
          </a:ln>
        </p:spPr>
        <p:txBody>
          <a:bodyPr spcFirstLastPara="1" wrap="square" lIns="0" tIns="0" rIns="0" bIns="0" anchor="t" anchorCtr="0">
            <a:noAutofit/>
          </a:bodyPr>
          <a:lstStyle/>
          <a:p>
            <a:pPr>
              <a:lnSpc>
                <a:spcPct val="113000"/>
              </a:lnSpc>
              <a:spcAft>
                <a:spcPts val="998"/>
              </a:spcAft>
              <a:buClr>
                <a:schemeClr val="dk2"/>
              </a:buClr>
              <a:buSzPts val="1500"/>
            </a:pPr>
            <a:r>
              <a:rPr lang="en-US" sz="1633" b="1">
                <a:solidFill>
                  <a:schemeClr val="dk1"/>
                </a:solidFill>
              </a:rPr>
              <a:t>Key initiatives and success measures</a:t>
            </a:r>
            <a:endParaRPr sz="1270" b="1"/>
          </a:p>
        </p:txBody>
      </p:sp>
      <p:sp>
        <p:nvSpPr>
          <p:cNvPr id="168" name="Google Shape;168;g302d5a6b057_0_88"/>
          <p:cNvSpPr txBox="1"/>
          <p:nvPr/>
        </p:nvSpPr>
        <p:spPr>
          <a:xfrm>
            <a:off x="4939636" y="1398127"/>
            <a:ext cx="4331340" cy="219084"/>
          </a:xfrm>
          <a:prstGeom prst="rect">
            <a:avLst/>
          </a:prstGeom>
          <a:noFill/>
          <a:ln>
            <a:noFill/>
          </a:ln>
        </p:spPr>
        <p:txBody>
          <a:bodyPr spcFirstLastPara="1" wrap="square" lIns="0" tIns="0" rIns="0" bIns="0" anchor="t" anchorCtr="0">
            <a:noAutofit/>
          </a:bodyPr>
          <a:lstStyle/>
          <a:p>
            <a:pPr algn="ctr">
              <a:lnSpc>
                <a:spcPct val="113000"/>
              </a:lnSpc>
              <a:spcAft>
                <a:spcPts val="998"/>
              </a:spcAft>
              <a:buClr>
                <a:schemeClr val="dk2"/>
              </a:buClr>
              <a:buSzPts val="1500"/>
            </a:pPr>
            <a:r>
              <a:rPr lang="en-US" sz="1633" b="1">
                <a:solidFill>
                  <a:schemeClr val="dk1"/>
                </a:solidFill>
              </a:rPr>
              <a:t>Strategic focus areas</a:t>
            </a:r>
            <a:endParaRPr sz="1270" b="1"/>
          </a:p>
        </p:txBody>
      </p:sp>
      <p:sp>
        <p:nvSpPr>
          <p:cNvPr id="169" name="Google Shape;169;g302d5a6b057_0_88"/>
          <p:cNvSpPr txBox="1"/>
          <p:nvPr/>
        </p:nvSpPr>
        <p:spPr>
          <a:xfrm>
            <a:off x="5223268" y="1739068"/>
            <a:ext cx="4003938" cy="1326209"/>
          </a:xfrm>
          <a:prstGeom prst="rect">
            <a:avLst/>
          </a:prstGeom>
          <a:noFill/>
          <a:ln>
            <a:noFill/>
          </a:ln>
        </p:spPr>
        <p:txBody>
          <a:bodyPr spcFirstLastPara="1" wrap="square" lIns="0" tIns="0" rIns="0" bIns="0" anchor="t" anchorCtr="0">
            <a:noAutofit/>
          </a:bodyPr>
          <a:lstStyle/>
          <a:p>
            <a:pPr>
              <a:buSzPts val="1100"/>
            </a:pPr>
            <a:r>
              <a:rPr lang="en-US" sz="998" i="1">
                <a:solidFill>
                  <a:schemeClr val="dk1"/>
                </a:solidFill>
              </a:rPr>
              <a:t>To achieve our overarching strategy, what will we collectively focus on (3-5 things)?</a:t>
            </a:r>
            <a:endParaRPr sz="998" i="1">
              <a:solidFill>
                <a:schemeClr val="dk1"/>
              </a:solidFill>
            </a:endParaRPr>
          </a:p>
          <a:p>
            <a:pPr>
              <a:buSzPts val="1100"/>
            </a:pPr>
            <a:endParaRPr sz="998" i="1">
              <a:solidFill>
                <a:schemeClr val="dk1"/>
              </a:solidFill>
            </a:endParaRPr>
          </a:p>
          <a:p>
            <a:pPr>
              <a:buSzPts val="1100"/>
            </a:pPr>
            <a:r>
              <a:rPr lang="en-US" sz="998" i="1">
                <a:solidFill>
                  <a:schemeClr val="dk1"/>
                </a:solidFill>
              </a:rPr>
              <a:t>1.</a:t>
            </a:r>
            <a:endParaRPr sz="998" i="1">
              <a:solidFill>
                <a:schemeClr val="dk1"/>
              </a:solidFill>
            </a:endParaRPr>
          </a:p>
          <a:p>
            <a:pPr>
              <a:buSzPts val="1100"/>
            </a:pPr>
            <a:r>
              <a:rPr lang="en-US" sz="998" i="1">
                <a:solidFill>
                  <a:schemeClr val="dk1"/>
                </a:solidFill>
              </a:rPr>
              <a:t>2.</a:t>
            </a:r>
            <a:endParaRPr sz="998" i="1">
              <a:solidFill>
                <a:schemeClr val="dk1"/>
              </a:solidFill>
            </a:endParaRPr>
          </a:p>
          <a:p>
            <a:pPr>
              <a:buSzPts val="1100"/>
            </a:pPr>
            <a:r>
              <a:rPr lang="en-US" sz="998" i="1">
                <a:solidFill>
                  <a:schemeClr val="dk1"/>
                </a:solidFill>
              </a:rPr>
              <a:t>3.</a:t>
            </a:r>
            <a:endParaRPr sz="998" i="1">
              <a:solidFill>
                <a:schemeClr val="dk1"/>
              </a:solidFill>
            </a:endParaRPr>
          </a:p>
          <a:p>
            <a:pPr>
              <a:buSzPts val="1100"/>
            </a:pPr>
            <a:r>
              <a:rPr lang="en-US" sz="998" i="1">
                <a:solidFill>
                  <a:schemeClr val="dk1"/>
                </a:solidFill>
              </a:rPr>
              <a:t>4.</a:t>
            </a:r>
            <a:endParaRPr sz="998" i="1">
              <a:solidFill>
                <a:schemeClr val="dk1"/>
              </a:solidFill>
            </a:endParaRPr>
          </a:p>
          <a:p>
            <a:pPr>
              <a:buSzPts val="1100"/>
            </a:pPr>
            <a:r>
              <a:rPr lang="en-US" sz="998" i="1">
                <a:solidFill>
                  <a:schemeClr val="dk1"/>
                </a:solidFill>
              </a:rPr>
              <a:t>5.</a:t>
            </a:r>
            <a:endParaRPr sz="998" i="1">
              <a:solidFill>
                <a:schemeClr val="dk1"/>
              </a:solidFill>
            </a:endParaRPr>
          </a:p>
        </p:txBody>
      </p:sp>
      <p:sp>
        <p:nvSpPr>
          <p:cNvPr id="170" name="Google Shape;170;g302d5a6b057_0_88"/>
          <p:cNvSpPr/>
          <p:nvPr/>
        </p:nvSpPr>
        <p:spPr>
          <a:xfrm>
            <a:off x="6756835" y="3451714"/>
            <a:ext cx="2715830" cy="2858984"/>
          </a:xfrm>
          <a:prstGeom prst="roundRect">
            <a:avLst>
              <a:gd name="adj" fmla="val 2706"/>
            </a:avLst>
          </a:prstGeom>
          <a:solidFill>
            <a:srgbClr val="F2F2F2"/>
          </a:solidFill>
          <a:ln>
            <a:noFill/>
          </a:ln>
        </p:spPr>
        <p:txBody>
          <a:bodyPr spcFirstLastPara="1" wrap="square" lIns="106503" tIns="106503" rIns="106503" bIns="106503" anchor="t" anchorCtr="0">
            <a:noAutofit/>
          </a:bodyPr>
          <a:lstStyle/>
          <a:p>
            <a:pPr>
              <a:lnSpc>
                <a:spcPct val="114000"/>
              </a:lnSpc>
              <a:buSzPts val="1300"/>
            </a:pPr>
            <a:endParaRPr sz="1179" dirty="0">
              <a:solidFill>
                <a:srgbClr val="30206B"/>
              </a:solidFill>
              <a:latin typeface="Arial" panose="020B0604020202020204" pitchFamily="34" charset="0"/>
              <a:ea typeface="IBM Plex Sans"/>
              <a:cs typeface="Arial" panose="020B0604020202020204" pitchFamily="34" charset="0"/>
              <a:sym typeface="IBM Plex Sans"/>
            </a:endParaRPr>
          </a:p>
        </p:txBody>
      </p:sp>
      <p:sp>
        <p:nvSpPr>
          <p:cNvPr id="171" name="Google Shape;171;g302d5a6b057_0_88"/>
          <p:cNvSpPr txBox="1"/>
          <p:nvPr/>
        </p:nvSpPr>
        <p:spPr>
          <a:xfrm>
            <a:off x="6756835" y="3568400"/>
            <a:ext cx="2667115" cy="219084"/>
          </a:xfrm>
          <a:prstGeom prst="rect">
            <a:avLst/>
          </a:prstGeom>
          <a:noFill/>
          <a:ln>
            <a:noFill/>
          </a:ln>
        </p:spPr>
        <p:txBody>
          <a:bodyPr spcFirstLastPara="1" wrap="square" lIns="0" tIns="0" rIns="0" bIns="0" anchor="t" anchorCtr="0">
            <a:noAutofit/>
          </a:bodyPr>
          <a:lstStyle/>
          <a:p>
            <a:pPr algn="ctr">
              <a:lnSpc>
                <a:spcPct val="113000"/>
              </a:lnSpc>
              <a:spcAft>
                <a:spcPts val="998"/>
              </a:spcAft>
              <a:buClr>
                <a:schemeClr val="dk2"/>
              </a:buClr>
              <a:buSzPts val="1500"/>
            </a:pPr>
            <a:r>
              <a:rPr lang="en-US" sz="1633" b="1">
                <a:solidFill>
                  <a:schemeClr val="dk1"/>
                </a:solidFill>
              </a:rPr>
              <a:t>Risks and governance</a:t>
            </a:r>
            <a:endParaRPr sz="1270" b="1"/>
          </a:p>
        </p:txBody>
      </p:sp>
      <p:sp>
        <p:nvSpPr>
          <p:cNvPr id="172" name="Google Shape;172;g302d5a6b057_0_88"/>
          <p:cNvSpPr txBox="1"/>
          <p:nvPr/>
        </p:nvSpPr>
        <p:spPr>
          <a:xfrm>
            <a:off x="6939949" y="3983754"/>
            <a:ext cx="2279839" cy="935337"/>
          </a:xfrm>
          <a:prstGeom prst="rect">
            <a:avLst/>
          </a:prstGeom>
          <a:noFill/>
          <a:ln>
            <a:noFill/>
          </a:ln>
        </p:spPr>
        <p:txBody>
          <a:bodyPr spcFirstLastPara="1" wrap="square" lIns="82939" tIns="82939" rIns="82939" bIns="82939" anchor="t" anchorCtr="0">
            <a:spAutoFit/>
          </a:bodyPr>
          <a:lstStyle/>
          <a:p>
            <a:pPr>
              <a:buSzPts val="1200"/>
            </a:pPr>
            <a:r>
              <a:rPr lang="en-US" sz="998" i="1">
                <a:solidFill>
                  <a:schemeClr val="dk1"/>
                </a:solidFill>
              </a:rPr>
              <a:t>What risks are anticipated, how will these be managed and what governance structures is in place to manage decisions and provide oversight?</a:t>
            </a:r>
            <a:endParaRPr sz="907" i="1">
              <a:solidFill>
                <a:schemeClr val="dk1"/>
              </a:solidFill>
            </a:endParaRPr>
          </a:p>
        </p:txBody>
      </p:sp>
      <p:sp>
        <p:nvSpPr>
          <p:cNvPr id="174" name="Google Shape;174;g302d5a6b057_0_88"/>
          <p:cNvSpPr txBox="1">
            <a:spLocks noGrp="1"/>
          </p:cNvSpPr>
          <p:nvPr>
            <p:ph type="title"/>
          </p:nvPr>
        </p:nvSpPr>
        <p:spPr>
          <a:xfrm>
            <a:off x="517964" y="293791"/>
            <a:ext cx="8811004" cy="522809"/>
          </a:xfrm>
          <a:prstGeom prst="rect">
            <a:avLst/>
          </a:prstGeom>
          <a:noFill/>
          <a:ln>
            <a:noFill/>
          </a:ln>
        </p:spPr>
        <p:txBody>
          <a:bodyPr spcFirstLastPara="1" wrap="square" lIns="0" tIns="0" rIns="0" bIns="0" anchor="t" anchorCtr="0">
            <a:noAutofit/>
          </a:bodyPr>
          <a:lstStyle/>
          <a:p>
            <a:r>
              <a:rPr lang="en-US" b="1" dirty="0">
                <a:solidFill>
                  <a:schemeClr val="lt1"/>
                </a:solidFill>
                <a:latin typeface="Arial"/>
                <a:ea typeface="Arial"/>
                <a:cs typeface="Arial"/>
                <a:sym typeface="Arial"/>
              </a:rPr>
              <a:t>HR Strategy on a Page </a:t>
            </a:r>
            <a:r>
              <a:rPr lang="en-US" b="1" dirty="0">
                <a:solidFill>
                  <a:srgbClr val="C5EEED"/>
                </a:solidFill>
                <a:latin typeface="Arial"/>
                <a:ea typeface="Arial"/>
                <a:cs typeface="Arial"/>
                <a:sym typeface="Arial"/>
              </a:rPr>
              <a:t>// Board and Executives</a:t>
            </a:r>
            <a:endParaRPr sz="3992" b="1" dirty="0">
              <a:solidFill>
                <a:srgbClr val="C5EEED"/>
              </a:solidFill>
              <a:latin typeface="Arial"/>
              <a:ea typeface="Arial"/>
              <a:cs typeface="Arial"/>
              <a:sym typeface="Arial"/>
            </a:endParaRPr>
          </a:p>
        </p:txBody>
      </p:sp>
      <p:graphicFrame>
        <p:nvGraphicFramePr>
          <p:cNvPr id="176" name="Google Shape;176;g302d5a6b057_0_88"/>
          <p:cNvGraphicFramePr/>
          <p:nvPr/>
        </p:nvGraphicFramePr>
        <p:xfrm>
          <a:off x="487823" y="4063892"/>
          <a:ext cx="6057230" cy="2214468"/>
        </p:xfrm>
        <a:graphic>
          <a:graphicData uri="http://schemas.openxmlformats.org/drawingml/2006/table">
            <a:tbl>
              <a:tblPr>
                <a:noFill/>
                <a:tableStyleId>{00ABE853-55E8-4B33-878A-430B34186F29}</a:tableStyleId>
              </a:tblPr>
              <a:tblGrid>
                <a:gridCol w="2184176">
                  <a:extLst>
                    <a:ext uri="{9D8B030D-6E8A-4147-A177-3AD203B41FA5}">
                      <a16:colId xmlns:a16="http://schemas.microsoft.com/office/drawing/2014/main" val="20000"/>
                    </a:ext>
                  </a:extLst>
                </a:gridCol>
                <a:gridCol w="2184244">
                  <a:extLst>
                    <a:ext uri="{9D8B030D-6E8A-4147-A177-3AD203B41FA5}">
                      <a16:colId xmlns:a16="http://schemas.microsoft.com/office/drawing/2014/main" val="20001"/>
                    </a:ext>
                  </a:extLst>
                </a:gridCol>
                <a:gridCol w="1688810">
                  <a:extLst>
                    <a:ext uri="{9D8B030D-6E8A-4147-A177-3AD203B41FA5}">
                      <a16:colId xmlns:a16="http://schemas.microsoft.com/office/drawing/2014/main" val="20002"/>
                    </a:ext>
                  </a:extLst>
                </a:gridCol>
              </a:tblGrid>
              <a:tr h="470038">
                <a:tc>
                  <a:txBody>
                    <a:bodyPr/>
                    <a:lstStyle/>
                    <a:p>
                      <a:pPr marL="0" lvl="0" indent="0" algn="l" rtl="0">
                        <a:spcBef>
                          <a:spcPts val="0"/>
                        </a:spcBef>
                        <a:spcAft>
                          <a:spcPts val="0"/>
                        </a:spcAft>
                        <a:buNone/>
                      </a:pPr>
                      <a:r>
                        <a:rPr lang="en-US" sz="1000" i="1" dirty="0">
                          <a:solidFill>
                            <a:srgbClr val="30206B"/>
                          </a:solidFill>
                        </a:rPr>
                        <a:t>What will we be delivering in line with our strategic focus areas?</a:t>
                      </a:r>
                      <a:endParaRPr sz="1200" i="1" dirty="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r>
                        <a:rPr lang="en-US" sz="1000" i="1">
                          <a:solidFill>
                            <a:srgbClr val="30206B"/>
                          </a:solidFill>
                        </a:rPr>
                        <a:t>How will we know that we have been successful?</a:t>
                      </a:r>
                      <a:endParaRPr sz="1200" i="1"/>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r>
                        <a:rPr lang="en-US" sz="1000" b="0" i="0" dirty="0">
                          <a:solidFill>
                            <a:srgbClr val="30206B"/>
                          </a:solidFill>
                          <a:latin typeface="Arial" panose="020B0604020202020204" pitchFamily="34" charset="0"/>
                          <a:ea typeface="IBM Plex Sans"/>
                          <a:cs typeface="Arial" panose="020B0604020202020204" pitchFamily="34" charset="0"/>
                          <a:sym typeface="IBM Plex Sans"/>
                        </a:rPr>
                        <a:t>What investment is required? </a:t>
                      </a:r>
                      <a:endParaRPr sz="1000" b="0" i="0" dirty="0">
                        <a:solidFill>
                          <a:srgbClr val="30206B"/>
                        </a:solidFill>
                        <a:latin typeface="Arial" panose="020B0604020202020204" pitchFamily="34" charset="0"/>
                        <a:ea typeface="IBM Plex Sans"/>
                        <a:cs typeface="Arial" panose="020B0604020202020204" pitchFamily="34" charset="0"/>
                        <a:sym typeface="IBM Plex Sans"/>
                      </a:endParaRPr>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0"/>
                  </a:ext>
                </a:extLst>
              </a:tr>
              <a:tr h="345636">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1"/>
                  </a:ext>
                </a:extLst>
              </a:tr>
              <a:tr h="345636">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2"/>
                  </a:ext>
                </a:extLst>
              </a:tr>
              <a:tr h="345636">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3"/>
                  </a:ext>
                </a:extLst>
              </a:tr>
              <a:tr h="345636">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4"/>
                  </a:ext>
                </a:extLst>
              </a:tr>
              <a:tr h="345636">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177" name="Google Shape;177;g302d5a6b057_0_88"/>
          <p:cNvPicPr preferRelativeResize="0"/>
          <p:nvPr/>
        </p:nvPicPr>
        <p:blipFill>
          <a:blip r:embed="rId3">
            <a:alphaModFix/>
          </a:blip>
          <a:stretch>
            <a:fillRect/>
          </a:stretch>
        </p:blipFill>
        <p:spPr>
          <a:xfrm>
            <a:off x="8681611" y="348269"/>
            <a:ext cx="874016" cy="253467"/>
          </a:xfrm>
          <a:prstGeom prst="rect">
            <a:avLst/>
          </a:prstGeom>
          <a:noFill/>
          <a:ln>
            <a:noFill/>
          </a:ln>
        </p:spPr>
      </p:pic>
      <p:cxnSp>
        <p:nvCxnSpPr>
          <p:cNvPr id="2" name="Straight Connector 1">
            <a:extLst>
              <a:ext uri="{FF2B5EF4-FFF2-40B4-BE49-F238E27FC236}">
                <a16:creationId xmlns:a16="http://schemas.microsoft.com/office/drawing/2014/main" id="{B0B31380-7F8B-CC71-4F81-7969B3D5FC32}"/>
              </a:ext>
            </a:extLst>
          </p:cNvPr>
          <p:cNvCxnSpPr>
            <a:cxnSpLocks/>
          </p:cNvCxnSpPr>
          <p:nvPr/>
        </p:nvCxnSpPr>
        <p:spPr>
          <a:xfrm>
            <a:off x="357461" y="224238"/>
            <a:ext cx="0" cy="497716"/>
          </a:xfrm>
          <a:prstGeom prst="line">
            <a:avLst/>
          </a:prstGeom>
          <a:ln w="25400">
            <a:solidFill>
              <a:srgbClr val="459EA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graphicFrame>
        <p:nvGraphicFramePr>
          <p:cNvPr id="3" name="Google Shape;64;g2ec392b2bf5_0_38">
            <a:extLst>
              <a:ext uri="{FF2B5EF4-FFF2-40B4-BE49-F238E27FC236}">
                <a16:creationId xmlns:a16="http://schemas.microsoft.com/office/drawing/2014/main" id="{69C26262-4EB2-5FBE-5A10-CACF19595E15}"/>
              </a:ext>
            </a:extLst>
          </p:cNvPr>
          <p:cNvGraphicFramePr/>
          <p:nvPr>
            <p:extLst>
              <p:ext uri="{D42A27DB-BD31-4B8C-83A1-F6EECF244321}">
                <p14:modId xmlns:p14="http://schemas.microsoft.com/office/powerpoint/2010/main" val="1121954231"/>
              </p:ext>
            </p:extLst>
          </p:nvPr>
        </p:nvGraphicFramePr>
        <p:xfrm>
          <a:off x="0" y="0"/>
          <a:ext cx="9905999" cy="946191"/>
        </p:xfrm>
        <a:graphic>
          <a:graphicData uri="http://schemas.openxmlformats.org/drawingml/2006/table">
            <a:tbl>
              <a:tblPr>
                <a:noFill/>
                <a:tableStyleId>{15D392B0-895E-48AF-A2CE-2CCF7080711B}</a:tableStyleId>
              </a:tblPr>
              <a:tblGrid>
                <a:gridCol w="9905999">
                  <a:extLst>
                    <a:ext uri="{9D8B030D-6E8A-4147-A177-3AD203B41FA5}">
                      <a16:colId xmlns:a16="http://schemas.microsoft.com/office/drawing/2014/main" val="20000"/>
                    </a:ext>
                  </a:extLst>
                </a:gridCol>
              </a:tblGrid>
              <a:tr h="946191">
                <a:tc>
                  <a:txBody>
                    <a:bodyPr/>
                    <a:lstStyle/>
                    <a:p>
                      <a:pPr marL="0" lvl="0" indent="0" algn="l" rtl="0">
                        <a:spcBef>
                          <a:spcPts val="0"/>
                        </a:spcBef>
                        <a:spcAft>
                          <a:spcPts val="0"/>
                        </a:spcAft>
                        <a:buNone/>
                      </a:pPr>
                      <a:r>
                        <a:rPr lang="en-US" sz="1200" dirty="0"/>
                        <a:t> </a:t>
                      </a:r>
                      <a:endParaRPr sz="1200" dirty="0"/>
                    </a:p>
                  </a:txBody>
                  <a:tcPr marL="82939" marR="82939" marT="82939" marB="82939">
                    <a:lnL w="9525" cap="flat" cmpd="sng">
                      <a:solidFill>
                        <a:srgbClr val="000000"/>
                      </a:solidFill>
                      <a:prstDash val="solid"/>
                      <a:round/>
                      <a:headEnd type="none" w="sm" len="sm"/>
                      <a:tailEnd type="none" w="sm" len="sm"/>
                    </a:lnL>
                    <a:gradFill flip="none" rotWithShape="1">
                      <a:gsLst>
                        <a:gs pos="0">
                          <a:srgbClr val="1F154C"/>
                        </a:gs>
                        <a:gs pos="50000">
                          <a:srgbClr val="1F154C"/>
                        </a:gs>
                        <a:gs pos="100000">
                          <a:srgbClr val="31216B"/>
                        </a:gs>
                      </a:gsLst>
                      <a:lin ang="16200000" scaled="0"/>
                      <a:tileRect/>
                    </a:gradFill>
                  </a:tcPr>
                </a:tc>
                <a:extLst>
                  <a:ext uri="{0D108BD9-81ED-4DB2-BD59-A6C34878D82A}">
                    <a16:rowId xmlns:a16="http://schemas.microsoft.com/office/drawing/2014/main" val="10000"/>
                  </a:ext>
                </a:extLst>
              </a:tr>
            </a:tbl>
          </a:graphicData>
        </a:graphic>
      </p:graphicFrame>
      <p:sp>
        <p:nvSpPr>
          <p:cNvPr id="182" name="Google Shape;182;g302d5a6b057_0_129"/>
          <p:cNvSpPr/>
          <p:nvPr/>
        </p:nvSpPr>
        <p:spPr>
          <a:xfrm>
            <a:off x="343795" y="1175232"/>
            <a:ext cx="9128880" cy="2164717"/>
          </a:xfrm>
          <a:prstGeom prst="roundRect">
            <a:avLst>
              <a:gd name="adj" fmla="val 7485"/>
            </a:avLst>
          </a:prstGeom>
          <a:solidFill>
            <a:srgbClr val="F4F6FA"/>
          </a:solidFill>
          <a:ln>
            <a:noFill/>
          </a:ln>
        </p:spPr>
        <p:txBody>
          <a:bodyPr spcFirstLastPara="1" wrap="square" lIns="82939" tIns="41458" rIns="82939" bIns="41458" anchor="ctr" anchorCtr="0">
            <a:noAutofit/>
          </a:bodyPr>
          <a:lstStyle/>
          <a:p>
            <a:pPr algn="ctr">
              <a:buSzPts val="1400"/>
            </a:pPr>
            <a:endParaRPr sz="1270">
              <a:solidFill>
                <a:schemeClr val="lt1"/>
              </a:solidFill>
            </a:endParaRPr>
          </a:p>
        </p:txBody>
      </p:sp>
      <p:sp>
        <p:nvSpPr>
          <p:cNvPr id="183" name="Google Shape;183;g302d5a6b057_0_129"/>
          <p:cNvSpPr txBox="1"/>
          <p:nvPr/>
        </p:nvSpPr>
        <p:spPr>
          <a:xfrm>
            <a:off x="585867" y="1817245"/>
            <a:ext cx="4003938" cy="1326209"/>
          </a:xfrm>
          <a:prstGeom prst="rect">
            <a:avLst/>
          </a:prstGeom>
          <a:noFill/>
          <a:ln>
            <a:noFill/>
          </a:ln>
        </p:spPr>
        <p:txBody>
          <a:bodyPr spcFirstLastPara="1" wrap="square" lIns="0" tIns="0" rIns="0" bIns="0" anchor="t" anchorCtr="0">
            <a:noAutofit/>
          </a:bodyPr>
          <a:lstStyle/>
          <a:p>
            <a:pPr>
              <a:lnSpc>
                <a:spcPct val="113000"/>
              </a:lnSpc>
              <a:spcAft>
                <a:spcPts val="454"/>
              </a:spcAft>
              <a:buClr>
                <a:srgbClr val="8BD4DB"/>
              </a:buClr>
              <a:buSzPts val="1320"/>
            </a:pPr>
            <a:r>
              <a:rPr lang="en-US" sz="998" i="1">
                <a:solidFill>
                  <a:schemeClr val="dk1"/>
                </a:solidFill>
              </a:rPr>
              <a:t>In 2-3 sentences, what do we want to achieve and why is this important?</a:t>
            </a:r>
            <a:endParaRPr sz="998" i="1">
              <a:solidFill>
                <a:schemeClr val="dk1"/>
              </a:solidFill>
            </a:endParaRPr>
          </a:p>
        </p:txBody>
      </p:sp>
      <p:sp>
        <p:nvSpPr>
          <p:cNvPr id="184" name="Google Shape;184;g302d5a6b057_0_129"/>
          <p:cNvSpPr/>
          <p:nvPr/>
        </p:nvSpPr>
        <p:spPr>
          <a:xfrm>
            <a:off x="497394" y="1348988"/>
            <a:ext cx="4092388" cy="375573"/>
          </a:xfrm>
          <a:prstGeom prst="roundRect">
            <a:avLst>
              <a:gd name="adj" fmla="val 31872"/>
            </a:avLst>
          </a:prstGeom>
          <a:solidFill>
            <a:srgbClr val="CACFE4"/>
          </a:solidFill>
          <a:ln>
            <a:noFill/>
          </a:ln>
        </p:spPr>
        <p:txBody>
          <a:bodyPr spcFirstLastPara="1" wrap="square" lIns="82939" tIns="41458" rIns="82939" bIns="41458" anchor="ctr" anchorCtr="0">
            <a:noAutofit/>
          </a:bodyPr>
          <a:lstStyle/>
          <a:p>
            <a:pPr algn="ctr">
              <a:buSzPts val="1400"/>
            </a:pPr>
            <a:endParaRPr sz="1270">
              <a:solidFill>
                <a:schemeClr val="lt1"/>
              </a:solidFill>
            </a:endParaRPr>
          </a:p>
        </p:txBody>
      </p:sp>
      <p:sp>
        <p:nvSpPr>
          <p:cNvPr id="185" name="Google Shape;185;g302d5a6b057_0_129"/>
          <p:cNvSpPr txBox="1"/>
          <p:nvPr/>
        </p:nvSpPr>
        <p:spPr>
          <a:xfrm>
            <a:off x="620483" y="1398127"/>
            <a:ext cx="3905146" cy="219084"/>
          </a:xfrm>
          <a:prstGeom prst="rect">
            <a:avLst/>
          </a:prstGeom>
          <a:noFill/>
          <a:ln>
            <a:noFill/>
          </a:ln>
        </p:spPr>
        <p:txBody>
          <a:bodyPr spcFirstLastPara="1" wrap="square" lIns="0" tIns="0" rIns="0" bIns="0" anchor="t" anchorCtr="0">
            <a:noAutofit/>
          </a:bodyPr>
          <a:lstStyle/>
          <a:p>
            <a:pPr>
              <a:lnSpc>
                <a:spcPct val="113000"/>
              </a:lnSpc>
              <a:spcAft>
                <a:spcPts val="998"/>
              </a:spcAft>
              <a:buClr>
                <a:schemeClr val="dk2"/>
              </a:buClr>
              <a:buSzPts val="1500"/>
            </a:pPr>
            <a:r>
              <a:rPr lang="en-US" sz="1633" b="1">
                <a:solidFill>
                  <a:schemeClr val="dk1"/>
                </a:solidFill>
              </a:rPr>
              <a:t>Strategic ambition</a:t>
            </a:r>
            <a:endParaRPr sz="1270" b="1"/>
          </a:p>
        </p:txBody>
      </p:sp>
      <p:sp>
        <p:nvSpPr>
          <p:cNvPr id="186" name="Google Shape;186;g302d5a6b057_0_129"/>
          <p:cNvSpPr/>
          <p:nvPr/>
        </p:nvSpPr>
        <p:spPr>
          <a:xfrm>
            <a:off x="361180" y="3450376"/>
            <a:ext cx="6291397" cy="2858984"/>
          </a:xfrm>
          <a:prstGeom prst="roundRect">
            <a:avLst>
              <a:gd name="adj" fmla="val 2706"/>
            </a:avLst>
          </a:prstGeom>
          <a:solidFill>
            <a:srgbClr val="FFFFFF"/>
          </a:solidFill>
          <a:ln w="12700" cap="flat" cmpd="sng">
            <a:solidFill>
              <a:srgbClr val="D8D8D8"/>
            </a:solidFill>
            <a:prstDash val="solid"/>
            <a:miter lim="800000"/>
            <a:headEnd type="none" w="sm" len="sm"/>
            <a:tailEnd type="none" w="sm" len="sm"/>
          </a:ln>
        </p:spPr>
        <p:txBody>
          <a:bodyPr spcFirstLastPara="1" wrap="square" lIns="106503" tIns="106503" rIns="106503" bIns="106503" anchor="t" anchorCtr="0">
            <a:noAutofit/>
          </a:bodyPr>
          <a:lstStyle/>
          <a:p>
            <a:pPr>
              <a:lnSpc>
                <a:spcPct val="114000"/>
              </a:lnSpc>
              <a:buSzPts val="1300"/>
            </a:pPr>
            <a:endParaRPr sz="1179" dirty="0">
              <a:solidFill>
                <a:srgbClr val="30206B"/>
              </a:solidFill>
              <a:latin typeface="Arial" panose="020B0604020202020204" pitchFamily="34" charset="0"/>
              <a:ea typeface="IBM Plex Sans"/>
              <a:cs typeface="Arial" panose="020B0604020202020204" pitchFamily="34" charset="0"/>
              <a:sym typeface="IBM Plex Sans"/>
            </a:endParaRPr>
          </a:p>
        </p:txBody>
      </p:sp>
      <p:sp>
        <p:nvSpPr>
          <p:cNvPr id="187" name="Google Shape;187;g302d5a6b057_0_129"/>
          <p:cNvSpPr txBox="1"/>
          <p:nvPr/>
        </p:nvSpPr>
        <p:spPr>
          <a:xfrm>
            <a:off x="585866" y="3568400"/>
            <a:ext cx="5180190" cy="219084"/>
          </a:xfrm>
          <a:prstGeom prst="rect">
            <a:avLst/>
          </a:prstGeom>
          <a:noFill/>
          <a:ln>
            <a:noFill/>
          </a:ln>
        </p:spPr>
        <p:txBody>
          <a:bodyPr spcFirstLastPara="1" wrap="square" lIns="0" tIns="0" rIns="0" bIns="0" anchor="t" anchorCtr="0">
            <a:noAutofit/>
          </a:bodyPr>
          <a:lstStyle/>
          <a:p>
            <a:pPr>
              <a:lnSpc>
                <a:spcPct val="113000"/>
              </a:lnSpc>
              <a:spcAft>
                <a:spcPts val="998"/>
              </a:spcAft>
              <a:buClr>
                <a:schemeClr val="dk2"/>
              </a:buClr>
              <a:buSzPts val="1500"/>
            </a:pPr>
            <a:r>
              <a:rPr lang="en-US" sz="1633" b="1">
                <a:solidFill>
                  <a:schemeClr val="dk1"/>
                </a:solidFill>
              </a:rPr>
              <a:t>Key initiatives and success measures</a:t>
            </a:r>
            <a:endParaRPr sz="1270" b="1"/>
          </a:p>
        </p:txBody>
      </p:sp>
      <p:sp>
        <p:nvSpPr>
          <p:cNvPr id="188" name="Google Shape;188;g302d5a6b057_0_129"/>
          <p:cNvSpPr txBox="1"/>
          <p:nvPr/>
        </p:nvSpPr>
        <p:spPr>
          <a:xfrm>
            <a:off x="4939636" y="1398127"/>
            <a:ext cx="4331340" cy="219084"/>
          </a:xfrm>
          <a:prstGeom prst="rect">
            <a:avLst/>
          </a:prstGeom>
          <a:noFill/>
          <a:ln>
            <a:noFill/>
          </a:ln>
        </p:spPr>
        <p:txBody>
          <a:bodyPr spcFirstLastPara="1" wrap="square" lIns="0" tIns="0" rIns="0" bIns="0" anchor="t" anchorCtr="0">
            <a:noAutofit/>
          </a:bodyPr>
          <a:lstStyle/>
          <a:p>
            <a:pPr algn="ctr">
              <a:lnSpc>
                <a:spcPct val="113000"/>
              </a:lnSpc>
              <a:spcAft>
                <a:spcPts val="998"/>
              </a:spcAft>
              <a:buClr>
                <a:schemeClr val="dk2"/>
              </a:buClr>
              <a:buSzPts val="1500"/>
            </a:pPr>
            <a:r>
              <a:rPr lang="en-US" sz="1633" b="1">
                <a:solidFill>
                  <a:schemeClr val="dk1"/>
                </a:solidFill>
              </a:rPr>
              <a:t>Strategic focus areas</a:t>
            </a:r>
            <a:endParaRPr sz="1270" b="1"/>
          </a:p>
        </p:txBody>
      </p:sp>
      <p:sp>
        <p:nvSpPr>
          <p:cNvPr id="189" name="Google Shape;189;g302d5a6b057_0_129"/>
          <p:cNvSpPr txBox="1"/>
          <p:nvPr/>
        </p:nvSpPr>
        <p:spPr>
          <a:xfrm>
            <a:off x="5223268" y="1739068"/>
            <a:ext cx="4003938" cy="1326209"/>
          </a:xfrm>
          <a:prstGeom prst="rect">
            <a:avLst/>
          </a:prstGeom>
          <a:noFill/>
          <a:ln>
            <a:noFill/>
          </a:ln>
        </p:spPr>
        <p:txBody>
          <a:bodyPr spcFirstLastPara="1" wrap="square" lIns="0" tIns="0" rIns="0" bIns="0" anchor="t" anchorCtr="0">
            <a:noAutofit/>
          </a:bodyPr>
          <a:lstStyle/>
          <a:p>
            <a:pPr>
              <a:buSzPts val="1100"/>
            </a:pPr>
            <a:r>
              <a:rPr lang="en-US" sz="998" i="1">
                <a:solidFill>
                  <a:schemeClr val="dk1"/>
                </a:solidFill>
              </a:rPr>
              <a:t>To achieve our overarching strategy, what will we collectively focus on (3-5 things)?</a:t>
            </a:r>
            <a:endParaRPr sz="998" i="1">
              <a:solidFill>
                <a:schemeClr val="dk1"/>
              </a:solidFill>
            </a:endParaRPr>
          </a:p>
          <a:p>
            <a:pPr>
              <a:buSzPts val="1100"/>
            </a:pPr>
            <a:endParaRPr sz="998" i="1">
              <a:solidFill>
                <a:schemeClr val="dk1"/>
              </a:solidFill>
            </a:endParaRPr>
          </a:p>
          <a:p>
            <a:pPr>
              <a:buSzPts val="1100"/>
            </a:pPr>
            <a:r>
              <a:rPr lang="en-US" sz="998" i="1">
                <a:solidFill>
                  <a:schemeClr val="dk1"/>
                </a:solidFill>
              </a:rPr>
              <a:t>1.</a:t>
            </a:r>
            <a:endParaRPr sz="998" i="1">
              <a:solidFill>
                <a:schemeClr val="dk1"/>
              </a:solidFill>
            </a:endParaRPr>
          </a:p>
          <a:p>
            <a:pPr>
              <a:buSzPts val="1100"/>
            </a:pPr>
            <a:r>
              <a:rPr lang="en-US" sz="998" i="1">
                <a:solidFill>
                  <a:schemeClr val="dk1"/>
                </a:solidFill>
              </a:rPr>
              <a:t>2.</a:t>
            </a:r>
            <a:endParaRPr sz="998" i="1">
              <a:solidFill>
                <a:schemeClr val="dk1"/>
              </a:solidFill>
            </a:endParaRPr>
          </a:p>
          <a:p>
            <a:pPr>
              <a:buSzPts val="1100"/>
            </a:pPr>
            <a:r>
              <a:rPr lang="en-US" sz="998" i="1">
                <a:solidFill>
                  <a:schemeClr val="dk1"/>
                </a:solidFill>
              </a:rPr>
              <a:t>3.</a:t>
            </a:r>
            <a:endParaRPr sz="998" i="1">
              <a:solidFill>
                <a:schemeClr val="dk1"/>
              </a:solidFill>
            </a:endParaRPr>
          </a:p>
          <a:p>
            <a:pPr>
              <a:buSzPts val="1100"/>
            </a:pPr>
            <a:r>
              <a:rPr lang="en-US" sz="998" i="1">
                <a:solidFill>
                  <a:schemeClr val="dk1"/>
                </a:solidFill>
              </a:rPr>
              <a:t>4.</a:t>
            </a:r>
            <a:endParaRPr sz="998" i="1">
              <a:solidFill>
                <a:schemeClr val="dk1"/>
              </a:solidFill>
            </a:endParaRPr>
          </a:p>
          <a:p>
            <a:pPr>
              <a:buSzPts val="1100"/>
            </a:pPr>
            <a:r>
              <a:rPr lang="en-US" sz="998" i="1">
                <a:solidFill>
                  <a:schemeClr val="dk1"/>
                </a:solidFill>
              </a:rPr>
              <a:t>5.</a:t>
            </a:r>
            <a:endParaRPr sz="998" i="1">
              <a:solidFill>
                <a:schemeClr val="dk1"/>
              </a:solidFill>
            </a:endParaRPr>
          </a:p>
        </p:txBody>
      </p:sp>
      <p:sp>
        <p:nvSpPr>
          <p:cNvPr id="190" name="Google Shape;190;g302d5a6b057_0_129"/>
          <p:cNvSpPr/>
          <p:nvPr/>
        </p:nvSpPr>
        <p:spPr>
          <a:xfrm>
            <a:off x="6756835" y="3451714"/>
            <a:ext cx="2715830" cy="2858984"/>
          </a:xfrm>
          <a:prstGeom prst="roundRect">
            <a:avLst>
              <a:gd name="adj" fmla="val 2706"/>
            </a:avLst>
          </a:prstGeom>
          <a:solidFill>
            <a:srgbClr val="F2F2F2"/>
          </a:solidFill>
          <a:ln>
            <a:noFill/>
          </a:ln>
        </p:spPr>
        <p:txBody>
          <a:bodyPr spcFirstLastPara="1" wrap="square" lIns="106503" tIns="106503" rIns="106503" bIns="106503" anchor="t" anchorCtr="0">
            <a:noAutofit/>
          </a:bodyPr>
          <a:lstStyle/>
          <a:p>
            <a:pPr>
              <a:lnSpc>
                <a:spcPct val="114000"/>
              </a:lnSpc>
              <a:buSzPts val="1300"/>
            </a:pPr>
            <a:endParaRPr sz="1179" dirty="0">
              <a:solidFill>
                <a:srgbClr val="30206B"/>
              </a:solidFill>
              <a:latin typeface="Arial" panose="020B0604020202020204" pitchFamily="34" charset="0"/>
              <a:ea typeface="IBM Plex Sans"/>
              <a:cs typeface="Arial" panose="020B0604020202020204" pitchFamily="34" charset="0"/>
              <a:sym typeface="IBM Plex Sans"/>
            </a:endParaRPr>
          </a:p>
        </p:txBody>
      </p:sp>
      <p:sp>
        <p:nvSpPr>
          <p:cNvPr id="192" name="Google Shape;192;g302d5a6b057_0_129"/>
          <p:cNvSpPr txBox="1">
            <a:spLocks noGrp="1"/>
          </p:cNvSpPr>
          <p:nvPr>
            <p:ph type="title"/>
          </p:nvPr>
        </p:nvSpPr>
        <p:spPr>
          <a:xfrm>
            <a:off x="517964" y="293791"/>
            <a:ext cx="8811004" cy="522809"/>
          </a:xfrm>
          <a:prstGeom prst="rect">
            <a:avLst/>
          </a:prstGeom>
          <a:noFill/>
          <a:ln>
            <a:noFill/>
          </a:ln>
        </p:spPr>
        <p:txBody>
          <a:bodyPr spcFirstLastPara="1" wrap="square" lIns="0" tIns="0" rIns="0" bIns="0" anchor="t" anchorCtr="0">
            <a:noAutofit/>
          </a:bodyPr>
          <a:lstStyle/>
          <a:p>
            <a:r>
              <a:rPr lang="en-US" b="1" dirty="0">
                <a:solidFill>
                  <a:schemeClr val="lt1"/>
                </a:solidFill>
                <a:latin typeface="Arial"/>
                <a:ea typeface="Arial"/>
                <a:cs typeface="Arial"/>
                <a:sym typeface="Arial"/>
              </a:rPr>
              <a:t>HR Strategy on a Page </a:t>
            </a:r>
            <a:r>
              <a:rPr lang="en-US" b="1" dirty="0">
                <a:solidFill>
                  <a:srgbClr val="C5EEED"/>
                </a:solidFill>
                <a:latin typeface="Arial"/>
                <a:ea typeface="Arial"/>
                <a:cs typeface="Arial"/>
                <a:sym typeface="Arial"/>
              </a:rPr>
              <a:t>// Line Managers</a:t>
            </a:r>
            <a:endParaRPr sz="3992" b="1" dirty="0">
              <a:solidFill>
                <a:srgbClr val="C5EEED"/>
              </a:solidFill>
              <a:latin typeface="Arial"/>
              <a:ea typeface="Arial"/>
              <a:cs typeface="Arial"/>
              <a:sym typeface="Arial"/>
            </a:endParaRPr>
          </a:p>
        </p:txBody>
      </p:sp>
      <p:graphicFrame>
        <p:nvGraphicFramePr>
          <p:cNvPr id="194" name="Google Shape;194;g302d5a6b057_0_129"/>
          <p:cNvGraphicFramePr/>
          <p:nvPr>
            <p:extLst>
              <p:ext uri="{D42A27DB-BD31-4B8C-83A1-F6EECF244321}">
                <p14:modId xmlns:p14="http://schemas.microsoft.com/office/powerpoint/2010/main" val="3406166573"/>
              </p:ext>
            </p:extLst>
          </p:nvPr>
        </p:nvGraphicFramePr>
        <p:xfrm>
          <a:off x="487823" y="4063892"/>
          <a:ext cx="6057230" cy="2214468"/>
        </p:xfrm>
        <a:graphic>
          <a:graphicData uri="http://schemas.openxmlformats.org/drawingml/2006/table">
            <a:tbl>
              <a:tblPr>
                <a:noFill/>
                <a:tableStyleId>{00ABE853-55E8-4B33-878A-430B34186F29}</a:tableStyleId>
              </a:tblPr>
              <a:tblGrid>
                <a:gridCol w="2184176">
                  <a:extLst>
                    <a:ext uri="{9D8B030D-6E8A-4147-A177-3AD203B41FA5}">
                      <a16:colId xmlns:a16="http://schemas.microsoft.com/office/drawing/2014/main" val="20000"/>
                    </a:ext>
                  </a:extLst>
                </a:gridCol>
                <a:gridCol w="2184244">
                  <a:extLst>
                    <a:ext uri="{9D8B030D-6E8A-4147-A177-3AD203B41FA5}">
                      <a16:colId xmlns:a16="http://schemas.microsoft.com/office/drawing/2014/main" val="20001"/>
                    </a:ext>
                  </a:extLst>
                </a:gridCol>
                <a:gridCol w="1688810">
                  <a:extLst>
                    <a:ext uri="{9D8B030D-6E8A-4147-A177-3AD203B41FA5}">
                      <a16:colId xmlns:a16="http://schemas.microsoft.com/office/drawing/2014/main" val="20002"/>
                    </a:ext>
                  </a:extLst>
                </a:gridCol>
              </a:tblGrid>
              <a:tr h="470038">
                <a:tc>
                  <a:txBody>
                    <a:bodyPr/>
                    <a:lstStyle/>
                    <a:p>
                      <a:pPr marL="0" lvl="0" indent="0" algn="l" rtl="0">
                        <a:spcBef>
                          <a:spcPts val="0"/>
                        </a:spcBef>
                        <a:spcAft>
                          <a:spcPts val="0"/>
                        </a:spcAft>
                        <a:buNone/>
                      </a:pPr>
                      <a:r>
                        <a:rPr lang="en-US" sz="1000" i="1" dirty="0">
                          <a:solidFill>
                            <a:srgbClr val="30206B"/>
                          </a:solidFill>
                        </a:rPr>
                        <a:t>What will we be delivering in line with our strategic focus areas?</a:t>
                      </a:r>
                      <a:endParaRPr sz="1200" i="1" dirty="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r>
                        <a:rPr lang="en-US" sz="1000" i="1">
                          <a:solidFill>
                            <a:srgbClr val="30206B"/>
                          </a:solidFill>
                        </a:rPr>
                        <a:t>How will we know that we have been successful?</a:t>
                      </a:r>
                      <a:endParaRPr sz="1200" i="1"/>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r>
                        <a:rPr lang="en-US" sz="1000" b="0" i="1" dirty="0">
                          <a:solidFill>
                            <a:srgbClr val="30206B"/>
                          </a:solidFill>
                          <a:latin typeface="Arial" panose="020B0604020202020204" pitchFamily="34" charset="0"/>
                          <a:ea typeface="IBM Plex Sans"/>
                          <a:cs typeface="Arial" panose="020B0604020202020204" pitchFamily="34" charset="0"/>
                          <a:sym typeface="IBM Plex Sans"/>
                        </a:rPr>
                        <a:t>In which timeframe will this be delivered? </a:t>
                      </a:r>
                      <a:endParaRPr sz="1000" b="0" i="1" dirty="0">
                        <a:solidFill>
                          <a:srgbClr val="30206B"/>
                        </a:solidFill>
                        <a:latin typeface="Arial" panose="020B0604020202020204" pitchFamily="34" charset="0"/>
                        <a:ea typeface="IBM Plex Sans"/>
                        <a:cs typeface="Arial" panose="020B0604020202020204" pitchFamily="34" charset="0"/>
                        <a:sym typeface="IBM Plex Sans"/>
                      </a:endParaRPr>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0"/>
                  </a:ext>
                </a:extLst>
              </a:tr>
              <a:tr h="345636">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1"/>
                  </a:ext>
                </a:extLst>
              </a:tr>
              <a:tr h="345636">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2"/>
                  </a:ext>
                </a:extLst>
              </a:tr>
              <a:tr h="345636">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3"/>
                  </a:ext>
                </a:extLst>
              </a:tr>
              <a:tr h="345636">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4"/>
                  </a:ext>
                </a:extLst>
              </a:tr>
              <a:tr h="345636">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dirty="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5"/>
                  </a:ext>
                </a:extLst>
              </a:tr>
            </a:tbl>
          </a:graphicData>
        </a:graphic>
      </p:graphicFrame>
      <p:sp>
        <p:nvSpPr>
          <p:cNvPr id="195" name="Google Shape;195;g302d5a6b057_0_129"/>
          <p:cNvSpPr txBox="1"/>
          <p:nvPr/>
        </p:nvSpPr>
        <p:spPr>
          <a:xfrm>
            <a:off x="6781193" y="3566813"/>
            <a:ext cx="2667115" cy="219084"/>
          </a:xfrm>
          <a:prstGeom prst="rect">
            <a:avLst/>
          </a:prstGeom>
          <a:noFill/>
          <a:ln>
            <a:noFill/>
          </a:ln>
        </p:spPr>
        <p:txBody>
          <a:bodyPr spcFirstLastPara="1" wrap="square" lIns="0" tIns="0" rIns="0" bIns="0" anchor="t" anchorCtr="0">
            <a:noAutofit/>
          </a:bodyPr>
          <a:lstStyle/>
          <a:p>
            <a:pPr algn="ctr">
              <a:lnSpc>
                <a:spcPct val="113000"/>
              </a:lnSpc>
              <a:spcAft>
                <a:spcPts val="998"/>
              </a:spcAft>
              <a:buClr>
                <a:schemeClr val="dk2"/>
              </a:buClr>
              <a:buSzPts val="1500"/>
            </a:pPr>
            <a:r>
              <a:rPr lang="en-US" sz="1633" b="1">
                <a:solidFill>
                  <a:schemeClr val="dk1"/>
                </a:solidFill>
              </a:rPr>
              <a:t>Our values and beliefs</a:t>
            </a:r>
            <a:endParaRPr sz="1270" b="1"/>
          </a:p>
        </p:txBody>
      </p:sp>
      <p:sp>
        <p:nvSpPr>
          <p:cNvPr id="196" name="Google Shape;196;g302d5a6b057_0_129"/>
          <p:cNvSpPr txBox="1"/>
          <p:nvPr/>
        </p:nvSpPr>
        <p:spPr>
          <a:xfrm>
            <a:off x="6974989" y="3982166"/>
            <a:ext cx="2269225" cy="781769"/>
          </a:xfrm>
          <a:prstGeom prst="rect">
            <a:avLst/>
          </a:prstGeom>
          <a:noFill/>
          <a:ln>
            <a:noFill/>
          </a:ln>
        </p:spPr>
        <p:txBody>
          <a:bodyPr spcFirstLastPara="1" wrap="square" lIns="82939" tIns="82939" rIns="82939" bIns="82939" anchor="t" anchorCtr="0">
            <a:spAutoFit/>
          </a:bodyPr>
          <a:lstStyle/>
          <a:p>
            <a:pPr>
              <a:buSzPts val="1100"/>
            </a:pPr>
            <a:r>
              <a:rPr lang="en-US" sz="998" i="1">
                <a:solidFill>
                  <a:schemeClr val="dk1"/>
                </a:solidFill>
              </a:rPr>
              <a:t>What do we fundamentally believe about our people, what experiences are we crafting and how do they contribute?</a:t>
            </a:r>
            <a:endParaRPr sz="998" i="1">
              <a:solidFill>
                <a:schemeClr val="dk1"/>
              </a:solidFill>
            </a:endParaRPr>
          </a:p>
        </p:txBody>
      </p:sp>
      <p:pic>
        <p:nvPicPr>
          <p:cNvPr id="197" name="Google Shape;197;g302d5a6b057_0_129"/>
          <p:cNvPicPr preferRelativeResize="0"/>
          <p:nvPr/>
        </p:nvPicPr>
        <p:blipFill>
          <a:blip r:embed="rId3">
            <a:alphaModFix/>
          </a:blip>
          <a:stretch>
            <a:fillRect/>
          </a:stretch>
        </p:blipFill>
        <p:spPr>
          <a:xfrm>
            <a:off x="8681611" y="348269"/>
            <a:ext cx="874016" cy="253467"/>
          </a:xfrm>
          <a:prstGeom prst="rect">
            <a:avLst/>
          </a:prstGeom>
          <a:noFill/>
          <a:ln>
            <a:noFill/>
          </a:ln>
        </p:spPr>
      </p:pic>
      <p:cxnSp>
        <p:nvCxnSpPr>
          <p:cNvPr id="2" name="Straight Connector 1">
            <a:extLst>
              <a:ext uri="{FF2B5EF4-FFF2-40B4-BE49-F238E27FC236}">
                <a16:creationId xmlns:a16="http://schemas.microsoft.com/office/drawing/2014/main" id="{42D6DFCA-0FE1-7A4B-E0ED-CA941B6673B4}"/>
              </a:ext>
            </a:extLst>
          </p:cNvPr>
          <p:cNvCxnSpPr>
            <a:cxnSpLocks/>
          </p:cNvCxnSpPr>
          <p:nvPr/>
        </p:nvCxnSpPr>
        <p:spPr>
          <a:xfrm>
            <a:off x="357461" y="224238"/>
            <a:ext cx="0" cy="497716"/>
          </a:xfrm>
          <a:prstGeom prst="line">
            <a:avLst/>
          </a:prstGeom>
          <a:ln w="25400">
            <a:solidFill>
              <a:srgbClr val="459EA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aphicFrame>
        <p:nvGraphicFramePr>
          <p:cNvPr id="3" name="Google Shape;64;g2ec392b2bf5_0_38">
            <a:extLst>
              <a:ext uri="{FF2B5EF4-FFF2-40B4-BE49-F238E27FC236}">
                <a16:creationId xmlns:a16="http://schemas.microsoft.com/office/drawing/2014/main" id="{8C21F413-6108-556B-13CD-FDE9A8AB06CA}"/>
              </a:ext>
            </a:extLst>
          </p:cNvPr>
          <p:cNvGraphicFramePr/>
          <p:nvPr>
            <p:extLst>
              <p:ext uri="{D42A27DB-BD31-4B8C-83A1-F6EECF244321}">
                <p14:modId xmlns:p14="http://schemas.microsoft.com/office/powerpoint/2010/main" val="3492787473"/>
              </p:ext>
            </p:extLst>
          </p:nvPr>
        </p:nvGraphicFramePr>
        <p:xfrm>
          <a:off x="0" y="0"/>
          <a:ext cx="9905999" cy="946191"/>
        </p:xfrm>
        <a:graphic>
          <a:graphicData uri="http://schemas.openxmlformats.org/drawingml/2006/table">
            <a:tbl>
              <a:tblPr>
                <a:noFill/>
                <a:tableStyleId>{15D392B0-895E-48AF-A2CE-2CCF7080711B}</a:tableStyleId>
              </a:tblPr>
              <a:tblGrid>
                <a:gridCol w="9905999">
                  <a:extLst>
                    <a:ext uri="{9D8B030D-6E8A-4147-A177-3AD203B41FA5}">
                      <a16:colId xmlns:a16="http://schemas.microsoft.com/office/drawing/2014/main" val="20000"/>
                    </a:ext>
                  </a:extLst>
                </a:gridCol>
              </a:tblGrid>
              <a:tr h="946191">
                <a:tc>
                  <a:txBody>
                    <a:bodyPr/>
                    <a:lstStyle/>
                    <a:p>
                      <a:pPr marL="0" lvl="0" indent="0" algn="l" rtl="0">
                        <a:spcBef>
                          <a:spcPts val="0"/>
                        </a:spcBef>
                        <a:spcAft>
                          <a:spcPts val="0"/>
                        </a:spcAft>
                        <a:buNone/>
                      </a:pPr>
                      <a:r>
                        <a:rPr lang="en-US" sz="1200" dirty="0"/>
                        <a:t> </a:t>
                      </a:r>
                      <a:endParaRPr sz="1200" dirty="0"/>
                    </a:p>
                  </a:txBody>
                  <a:tcPr marL="82939" marR="82939" marT="82939" marB="82939">
                    <a:lnL w="9525" cap="flat" cmpd="sng">
                      <a:solidFill>
                        <a:srgbClr val="000000"/>
                      </a:solidFill>
                      <a:prstDash val="solid"/>
                      <a:round/>
                      <a:headEnd type="none" w="sm" len="sm"/>
                      <a:tailEnd type="none" w="sm" len="sm"/>
                    </a:lnL>
                    <a:gradFill flip="none" rotWithShape="1">
                      <a:gsLst>
                        <a:gs pos="0">
                          <a:srgbClr val="1F154C"/>
                        </a:gs>
                        <a:gs pos="50000">
                          <a:srgbClr val="1F154C"/>
                        </a:gs>
                        <a:gs pos="100000">
                          <a:srgbClr val="31216B"/>
                        </a:gs>
                      </a:gsLst>
                      <a:lin ang="16200000" scaled="0"/>
                      <a:tileRect/>
                    </a:gradFill>
                  </a:tcPr>
                </a:tc>
                <a:extLst>
                  <a:ext uri="{0D108BD9-81ED-4DB2-BD59-A6C34878D82A}">
                    <a16:rowId xmlns:a16="http://schemas.microsoft.com/office/drawing/2014/main" val="10000"/>
                  </a:ext>
                </a:extLst>
              </a:tr>
            </a:tbl>
          </a:graphicData>
        </a:graphic>
      </p:graphicFrame>
      <p:sp>
        <p:nvSpPr>
          <p:cNvPr id="202" name="Google Shape;202;g302d5a6b057_0_150"/>
          <p:cNvSpPr/>
          <p:nvPr/>
        </p:nvSpPr>
        <p:spPr>
          <a:xfrm>
            <a:off x="343795" y="1175232"/>
            <a:ext cx="9128880" cy="2164717"/>
          </a:xfrm>
          <a:prstGeom prst="roundRect">
            <a:avLst>
              <a:gd name="adj" fmla="val 7485"/>
            </a:avLst>
          </a:prstGeom>
          <a:solidFill>
            <a:srgbClr val="F4F6FA"/>
          </a:solidFill>
          <a:ln>
            <a:noFill/>
          </a:ln>
        </p:spPr>
        <p:txBody>
          <a:bodyPr spcFirstLastPara="1" wrap="square" lIns="82939" tIns="41458" rIns="82939" bIns="41458" anchor="ctr" anchorCtr="0">
            <a:noAutofit/>
          </a:bodyPr>
          <a:lstStyle/>
          <a:p>
            <a:pPr algn="ctr">
              <a:buSzPts val="1400"/>
            </a:pPr>
            <a:endParaRPr sz="1270">
              <a:solidFill>
                <a:schemeClr val="lt1"/>
              </a:solidFill>
            </a:endParaRPr>
          </a:p>
        </p:txBody>
      </p:sp>
      <p:sp>
        <p:nvSpPr>
          <p:cNvPr id="203" name="Google Shape;203;g302d5a6b057_0_150"/>
          <p:cNvSpPr txBox="1"/>
          <p:nvPr/>
        </p:nvSpPr>
        <p:spPr>
          <a:xfrm>
            <a:off x="585867" y="1817245"/>
            <a:ext cx="4003938" cy="1326209"/>
          </a:xfrm>
          <a:prstGeom prst="rect">
            <a:avLst/>
          </a:prstGeom>
          <a:noFill/>
          <a:ln>
            <a:noFill/>
          </a:ln>
        </p:spPr>
        <p:txBody>
          <a:bodyPr spcFirstLastPara="1" wrap="square" lIns="0" tIns="0" rIns="0" bIns="0" anchor="t" anchorCtr="0">
            <a:noAutofit/>
          </a:bodyPr>
          <a:lstStyle/>
          <a:p>
            <a:pPr>
              <a:lnSpc>
                <a:spcPct val="113000"/>
              </a:lnSpc>
              <a:spcAft>
                <a:spcPts val="454"/>
              </a:spcAft>
              <a:buClr>
                <a:srgbClr val="8BD4DB"/>
              </a:buClr>
              <a:buSzPts val="1320"/>
            </a:pPr>
            <a:r>
              <a:rPr lang="en-US" sz="998" i="1">
                <a:solidFill>
                  <a:schemeClr val="dk1"/>
                </a:solidFill>
              </a:rPr>
              <a:t>In 2-3 sentences, what do we want to achieve and why is this important?</a:t>
            </a:r>
            <a:endParaRPr sz="998" i="1">
              <a:solidFill>
                <a:schemeClr val="dk1"/>
              </a:solidFill>
            </a:endParaRPr>
          </a:p>
        </p:txBody>
      </p:sp>
      <p:sp>
        <p:nvSpPr>
          <p:cNvPr id="204" name="Google Shape;204;g302d5a6b057_0_150"/>
          <p:cNvSpPr/>
          <p:nvPr/>
        </p:nvSpPr>
        <p:spPr>
          <a:xfrm>
            <a:off x="497394" y="1348988"/>
            <a:ext cx="4092388" cy="375573"/>
          </a:xfrm>
          <a:prstGeom prst="roundRect">
            <a:avLst>
              <a:gd name="adj" fmla="val 31872"/>
            </a:avLst>
          </a:prstGeom>
          <a:solidFill>
            <a:srgbClr val="CACFE4"/>
          </a:solidFill>
          <a:ln>
            <a:noFill/>
          </a:ln>
        </p:spPr>
        <p:txBody>
          <a:bodyPr spcFirstLastPara="1" wrap="square" lIns="82939" tIns="41458" rIns="82939" bIns="41458" anchor="ctr" anchorCtr="0">
            <a:noAutofit/>
          </a:bodyPr>
          <a:lstStyle/>
          <a:p>
            <a:pPr algn="ctr">
              <a:buSzPts val="1400"/>
            </a:pPr>
            <a:endParaRPr sz="1270">
              <a:solidFill>
                <a:schemeClr val="lt1"/>
              </a:solidFill>
            </a:endParaRPr>
          </a:p>
        </p:txBody>
      </p:sp>
      <p:sp>
        <p:nvSpPr>
          <p:cNvPr id="205" name="Google Shape;205;g302d5a6b057_0_150"/>
          <p:cNvSpPr txBox="1"/>
          <p:nvPr/>
        </p:nvSpPr>
        <p:spPr>
          <a:xfrm>
            <a:off x="620483" y="1398127"/>
            <a:ext cx="3905146" cy="219084"/>
          </a:xfrm>
          <a:prstGeom prst="rect">
            <a:avLst/>
          </a:prstGeom>
          <a:noFill/>
          <a:ln>
            <a:noFill/>
          </a:ln>
        </p:spPr>
        <p:txBody>
          <a:bodyPr spcFirstLastPara="1" wrap="square" lIns="0" tIns="0" rIns="0" bIns="0" anchor="t" anchorCtr="0">
            <a:noAutofit/>
          </a:bodyPr>
          <a:lstStyle/>
          <a:p>
            <a:pPr>
              <a:lnSpc>
                <a:spcPct val="113000"/>
              </a:lnSpc>
              <a:spcAft>
                <a:spcPts val="998"/>
              </a:spcAft>
              <a:buClr>
                <a:schemeClr val="dk2"/>
              </a:buClr>
              <a:buSzPts val="1500"/>
            </a:pPr>
            <a:r>
              <a:rPr lang="en-US" sz="1633" b="1">
                <a:solidFill>
                  <a:schemeClr val="dk1"/>
                </a:solidFill>
              </a:rPr>
              <a:t>Strategic ambition</a:t>
            </a:r>
            <a:endParaRPr sz="1270" b="1"/>
          </a:p>
        </p:txBody>
      </p:sp>
      <p:sp>
        <p:nvSpPr>
          <p:cNvPr id="206" name="Google Shape;206;g302d5a6b057_0_150"/>
          <p:cNvSpPr txBox="1"/>
          <p:nvPr/>
        </p:nvSpPr>
        <p:spPr>
          <a:xfrm>
            <a:off x="4939636" y="1398127"/>
            <a:ext cx="4331340" cy="219084"/>
          </a:xfrm>
          <a:prstGeom prst="rect">
            <a:avLst/>
          </a:prstGeom>
          <a:noFill/>
          <a:ln>
            <a:noFill/>
          </a:ln>
        </p:spPr>
        <p:txBody>
          <a:bodyPr spcFirstLastPara="1" wrap="square" lIns="0" tIns="0" rIns="0" bIns="0" anchor="t" anchorCtr="0">
            <a:noAutofit/>
          </a:bodyPr>
          <a:lstStyle/>
          <a:p>
            <a:pPr algn="ctr">
              <a:lnSpc>
                <a:spcPct val="113000"/>
              </a:lnSpc>
              <a:spcAft>
                <a:spcPts val="998"/>
              </a:spcAft>
              <a:buClr>
                <a:schemeClr val="dk2"/>
              </a:buClr>
              <a:buSzPts val="1500"/>
            </a:pPr>
            <a:r>
              <a:rPr lang="en-US" sz="1633" b="1">
                <a:solidFill>
                  <a:schemeClr val="dk1"/>
                </a:solidFill>
              </a:rPr>
              <a:t>Strategic focus areas</a:t>
            </a:r>
            <a:endParaRPr sz="1270" b="1"/>
          </a:p>
        </p:txBody>
      </p:sp>
      <p:sp>
        <p:nvSpPr>
          <p:cNvPr id="207" name="Google Shape;207;g302d5a6b057_0_150"/>
          <p:cNvSpPr txBox="1"/>
          <p:nvPr/>
        </p:nvSpPr>
        <p:spPr>
          <a:xfrm>
            <a:off x="5223268" y="1739068"/>
            <a:ext cx="4003938" cy="1326209"/>
          </a:xfrm>
          <a:prstGeom prst="rect">
            <a:avLst/>
          </a:prstGeom>
          <a:noFill/>
          <a:ln>
            <a:noFill/>
          </a:ln>
        </p:spPr>
        <p:txBody>
          <a:bodyPr spcFirstLastPara="1" wrap="square" lIns="0" tIns="0" rIns="0" bIns="0" anchor="t" anchorCtr="0">
            <a:noAutofit/>
          </a:bodyPr>
          <a:lstStyle/>
          <a:p>
            <a:pPr>
              <a:buSzPts val="1100"/>
            </a:pPr>
            <a:r>
              <a:rPr lang="en-US" sz="998" i="1">
                <a:solidFill>
                  <a:schemeClr val="dk1"/>
                </a:solidFill>
              </a:rPr>
              <a:t>To achieve our overarching strategy, what will we collectively focus on (3-5 things)?</a:t>
            </a:r>
            <a:endParaRPr sz="998" i="1">
              <a:solidFill>
                <a:schemeClr val="dk1"/>
              </a:solidFill>
            </a:endParaRPr>
          </a:p>
          <a:p>
            <a:pPr>
              <a:buSzPts val="1100"/>
            </a:pPr>
            <a:endParaRPr sz="998" i="1">
              <a:solidFill>
                <a:schemeClr val="dk1"/>
              </a:solidFill>
            </a:endParaRPr>
          </a:p>
          <a:p>
            <a:pPr>
              <a:buSzPts val="1100"/>
            </a:pPr>
            <a:r>
              <a:rPr lang="en-US" sz="998" i="1">
                <a:solidFill>
                  <a:schemeClr val="dk1"/>
                </a:solidFill>
              </a:rPr>
              <a:t>1.</a:t>
            </a:r>
            <a:endParaRPr sz="998" i="1">
              <a:solidFill>
                <a:schemeClr val="dk1"/>
              </a:solidFill>
            </a:endParaRPr>
          </a:p>
          <a:p>
            <a:pPr>
              <a:buSzPts val="1100"/>
            </a:pPr>
            <a:r>
              <a:rPr lang="en-US" sz="998" i="1">
                <a:solidFill>
                  <a:schemeClr val="dk1"/>
                </a:solidFill>
              </a:rPr>
              <a:t>2.</a:t>
            </a:r>
            <a:endParaRPr sz="998" i="1">
              <a:solidFill>
                <a:schemeClr val="dk1"/>
              </a:solidFill>
            </a:endParaRPr>
          </a:p>
          <a:p>
            <a:pPr>
              <a:buSzPts val="1100"/>
            </a:pPr>
            <a:r>
              <a:rPr lang="en-US" sz="998" i="1">
                <a:solidFill>
                  <a:schemeClr val="dk1"/>
                </a:solidFill>
              </a:rPr>
              <a:t>3.</a:t>
            </a:r>
            <a:endParaRPr sz="998" i="1">
              <a:solidFill>
                <a:schemeClr val="dk1"/>
              </a:solidFill>
            </a:endParaRPr>
          </a:p>
          <a:p>
            <a:pPr>
              <a:buSzPts val="1100"/>
            </a:pPr>
            <a:r>
              <a:rPr lang="en-US" sz="998" i="1">
                <a:solidFill>
                  <a:schemeClr val="dk1"/>
                </a:solidFill>
              </a:rPr>
              <a:t>4.</a:t>
            </a:r>
            <a:endParaRPr sz="998" i="1">
              <a:solidFill>
                <a:schemeClr val="dk1"/>
              </a:solidFill>
            </a:endParaRPr>
          </a:p>
          <a:p>
            <a:pPr>
              <a:buSzPts val="1100"/>
            </a:pPr>
            <a:r>
              <a:rPr lang="en-US" sz="998" i="1">
                <a:solidFill>
                  <a:schemeClr val="dk1"/>
                </a:solidFill>
              </a:rPr>
              <a:t>5.</a:t>
            </a:r>
            <a:endParaRPr sz="998" i="1">
              <a:solidFill>
                <a:schemeClr val="dk1"/>
              </a:solidFill>
            </a:endParaRPr>
          </a:p>
        </p:txBody>
      </p:sp>
      <p:sp>
        <p:nvSpPr>
          <p:cNvPr id="209" name="Google Shape;209;g302d5a6b057_0_150"/>
          <p:cNvSpPr txBox="1">
            <a:spLocks noGrp="1"/>
          </p:cNvSpPr>
          <p:nvPr>
            <p:ph type="title"/>
          </p:nvPr>
        </p:nvSpPr>
        <p:spPr>
          <a:xfrm>
            <a:off x="517964" y="293791"/>
            <a:ext cx="8811004" cy="522809"/>
          </a:xfrm>
          <a:prstGeom prst="rect">
            <a:avLst/>
          </a:prstGeom>
          <a:noFill/>
          <a:ln>
            <a:noFill/>
          </a:ln>
        </p:spPr>
        <p:txBody>
          <a:bodyPr spcFirstLastPara="1" wrap="square" lIns="0" tIns="0" rIns="0" bIns="0" anchor="t" anchorCtr="0">
            <a:noAutofit/>
          </a:bodyPr>
          <a:lstStyle/>
          <a:p>
            <a:r>
              <a:rPr lang="en-US" b="1" dirty="0">
                <a:solidFill>
                  <a:schemeClr val="lt1"/>
                </a:solidFill>
                <a:latin typeface="Arial"/>
                <a:ea typeface="Arial"/>
                <a:cs typeface="Arial"/>
                <a:sym typeface="Arial"/>
              </a:rPr>
              <a:t>HR Strategy on a Page </a:t>
            </a:r>
            <a:r>
              <a:rPr lang="en-US" b="1" dirty="0">
                <a:solidFill>
                  <a:srgbClr val="C5EEED"/>
                </a:solidFill>
                <a:latin typeface="Arial"/>
                <a:ea typeface="Arial"/>
                <a:cs typeface="Arial"/>
                <a:sym typeface="Arial"/>
              </a:rPr>
              <a:t>// HR Community</a:t>
            </a:r>
            <a:endParaRPr sz="3992" b="1" dirty="0">
              <a:solidFill>
                <a:srgbClr val="C5EEED"/>
              </a:solidFill>
              <a:latin typeface="Arial"/>
              <a:ea typeface="Arial"/>
              <a:cs typeface="Arial"/>
              <a:sym typeface="Arial"/>
            </a:endParaRPr>
          </a:p>
        </p:txBody>
      </p:sp>
      <p:sp>
        <p:nvSpPr>
          <p:cNvPr id="211" name="Google Shape;211;g302d5a6b057_0_150"/>
          <p:cNvSpPr/>
          <p:nvPr/>
        </p:nvSpPr>
        <p:spPr>
          <a:xfrm>
            <a:off x="368143" y="3456318"/>
            <a:ext cx="9080165" cy="3010302"/>
          </a:xfrm>
          <a:prstGeom prst="roundRect">
            <a:avLst>
              <a:gd name="adj" fmla="val 2706"/>
            </a:avLst>
          </a:prstGeom>
          <a:solidFill>
            <a:srgbClr val="FFFFFF"/>
          </a:solidFill>
          <a:ln w="12700" cap="flat" cmpd="sng">
            <a:solidFill>
              <a:srgbClr val="D8D8D8"/>
            </a:solidFill>
            <a:prstDash val="solid"/>
            <a:miter lim="800000"/>
            <a:headEnd type="none" w="sm" len="sm"/>
            <a:tailEnd type="none" w="sm" len="sm"/>
          </a:ln>
        </p:spPr>
        <p:txBody>
          <a:bodyPr spcFirstLastPara="1" wrap="square" lIns="106503" tIns="106503" rIns="106503" bIns="106503" anchor="t" anchorCtr="0">
            <a:noAutofit/>
          </a:bodyPr>
          <a:lstStyle/>
          <a:p>
            <a:pPr>
              <a:lnSpc>
                <a:spcPct val="114000"/>
              </a:lnSpc>
              <a:buSzPts val="1300"/>
            </a:pPr>
            <a:endParaRPr sz="1179" dirty="0">
              <a:solidFill>
                <a:srgbClr val="30206B"/>
              </a:solidFill>
              <a:latin typeface="Arial" panose="020B0604020202020204" pitchFamily="34" charset="0"/>
              <a:ea typeface="IBM Plex Sans"/>
              <a:cs typeface="Arial" panose="020B0604020202020204" pitchFamily="34" charset="0"/>
              <a:sym typeface="IBM Plex Sans"/>
            </a:endParaRPr>
          </a:p>
        </p:txBody>
      </p:sp>
      <p:sp>
        <p:nvSpPr>
          <p:cNvPr id="212" name="Google Shape;212;g302d5a6b057_0_150"/>
          <p:cNvSpPr txBox="1"/>
          <p:nvPr/>
        </p:nvSpPr>
        <p:spPr>
          <a:xfrm>
            <a:off x="592829" y="3574343"/>
            <a:ext cx="5180190" cy="219084"/>
          </a:xfrm>
          <a:prstGeom prst="rect">
            <a:avLst/>
          </a:prstGeom>
          <a:noFill/>
          <a:ln>
            <a:noFill/>
          </a:ln>
        </p:spPr>
        <p:txBody>
          <a:bodyPr spcFirstLastPara="1" wrap="square" lIns="0" tIns="0" rIns="0" bIns="0" anchor="t" anchorCtr="0">
            <a:noAutofit/>
          </a:bodyPr>
          <a:lstStyle/>
          <a:p>
            <a:pPr>
              <a:lnSpc>
                <a:spcPct val="113000"/>
              </a:lnSpc>
              <a:spcAft>
                <a:spcPts val="998"/>
              </a:spcAft>
              <a:buClr>
                <a:srgbClr val="1EBBF0"/>
              </a:buClr>
              <a:buSzPts val="1500"/>
            </a:pPr>
            <a:r>
              <a:rPr lang="en-US" sz="1633" b="1">
                <a:solidFill>
                  <a:srgbClr val="30206B"/>
                </a:solidFill>
              </a:rPr>
              <a:t>Key initiatives and success measures</a:t>
            </a:r>
            <a:endParaRPr sz="1167" b="1"/>
          </a:p>
        </p:txBody>
      </p:sp>
      <p:graphicFrame>
        <p:nvGraphicFramePr>
          <p:cNvPr id="213" name="Google Shape;213;g302d5a6b057_0_150"/>
          <p:cNvGraphicFramePr/>
          <p:nvPr/>
        </p:nvGraphicFramePr>
        <p:xfrm>
          <a:off x="479036" y="4077749"/>
          <a:ext cx="8858382" cy="2214468"/>
        </p:xfrm>
        <a:graphic>
          <a:graphicData uri="http://schemas.openxmlformats.org/drawingml/2006/table">
            <a:tbl>
              <a:tblPr>
                <a:noFill/>
                <a:tableStyleId>{00ABE853-55E8-4B33-878A-430B34186F29}</a:tableStyleId>
              </a:tblPr>
              <a:tblGrid>
                <a:gridCol w="2050730">
                  <a:extLst>
                    <a:ext uri="{9D8B030D-6E8A-4147-A177-3AD203B41FA5}">
                      <a16:colId xmlns:a16="http://schemas.microsoft.com/office/drawing/2014/main" val="20000"/>
                    </a:ext>
                  </a:extLst>
                </a:gridCol>
                <a:gridCol w="2050798">
                  <a:extLst>
                    <a:ext uri="{9D8B030D-6E8A-4147-A177-3AD203B41FA5}">
                      <a16:colId xmlns:a16="http://schemas.microsoft.com/office/drawing/2014/main" val="20001"/>
                    </a:ext>
                  </a:extLst>
                </a:gridCol>
                <a:gridCol w="1585618">
                  <a:extLst>
                    <a:ext uri="{9D8B030D-6E8A-4147-A177-3AD203B41FA5}">
                      <a16:colId xmlns:a16="http://schemas.microsoft.com/office/drawing/2014/main" val="20002"/>
                    </a:ext>
                  </a:extLst>
                </a:gridCol>
                <a:gridCol w="1585618">
                  <a:extLst>
                    <a:ext uri="{9D8B030D-6E8A-4147-A177-3AD203B41FA5}">
                      <a16:colId xmlns:a16="http://schemas.microsoft.com/office/drawing/2014/main" val="20003"/>
                    </a:ext>
                  </a:extLst>
                </a:gridCol>
                <a:gridCol w="1585618">
                  <a:extLst>
                    <a:ext uri="{9D8B030D-6E8A-4147-A177-3AD203B41FA5}">
                      <a16:colId xmlns:a16="http://schemas.microsoft.com/office/drawing/2014/main" val="20004"/>
                    </a:ext>
                  </a:extLst>
                </a:gridCol>
              </a:tblGrid>
              <a:tr h="470038">
                <a:tc>
                  <a:txBody>
                    <a:bodyPr/>
                    <a:lstStyle/>
                    <a:p>
                      <a:pPr marL="0" lvl="0" indent="0" algn="l" rtl="0">
                        <a:spcBef>
                          <a:spcPts val="0"/>
                        </a:spcBef>
                        <a:spcAft>
                          <a:spcPts val="0"/>
                        </a:spcAft>
                        <a:buNone/>
                      </a:pPr>
                      <a:r>
                        <a:rPr lang="en-US" sz="1000" i="1">
                          <a:solidFill>
                            <a:srgbClr val="30206B"/>
                          </a:solidFill>
                        </a:rPr>
                        <a:t>What will we be delivering in line with our strategic focus areas?</a:t>
                      </a:r>
                      <a:endParaRPr sz="1000" i="1"/>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r>
                        <a:rPr lang="en-US" sz="1000" i="1">
                          <a:solidFill>
                            <a:srgbClr val="30206B"/>
                          </a:solidFill>
                        </a:rPr>
                        <a:t>How will we know that we have been successful?</a:t>
                      </a:r>
                      <a:endParaRPr sz="1000" i="1"/>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r>
                        <a:rPr lang="en-US" sz="1000" i="1">
                          <a:solidFill>
                            <a:srgbClr val="30206B"/>
                          </a:solidFill>
                        </a:rPr>
                        <a:t>In which timeframe will this be delivered? </a:t>
                      </a:r>
                      <a:endParaRPr sz="1000" i="1">
                        <a:solidFill>
                          <a:srgbClr val="30206B"/>
                        </a:solidFill>
                      </a:endParaRPr>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r>
                        <a:rPr lang="en-US" sz="1000" i="1">
                          <a:solidFill>
                            <a:srgbClr val="30206B"/>
                          </a:solidFill>
                        </a:rPr>
                        <a:t>What dependencies exist?</a:t>
                      </a:r>
                      <a:endParaRPr sz="1000" i="1">
                        <a:solidFill>
                          <a:srgbClr val="30206B"/>
                        </a:solidFill>
                      </a:endParaRPr>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r>
                        <a:rPr lang="en-US" sz="1000" i="1">
                          <a:solidFill>
                            <a:srgbClr val="30206B"/>
                          </a:solidFill>
                        </a:rPr>
                        <a:t>Who is responsible?</a:t>
                      </a:r>
                      <a:endParaRPr sz="1000" i="1">
                        <a:solidFill>
                          <a:srgbClr val="30206B"/>
                        </a:solidFill>
                      </a:endParaRPr>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0"/>
                  </a:ext>
                </a:extLst>
              </a:tr>
              <a:tr h="345636">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1"/>
                  </a:ext>
                </a:extLst>
              </a:tr>
              <a:tr h="345636">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2"/>
                  </a:ext>
                </a:extLst>
              </a:tr>
              <a:tr h="345636">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3"/>
                  </a:ext>
                </a:extLst>
              </a:tr>
              <a:tr h="345636">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4"/>
                  </a:ext>
                </a:extLst>
              </a:tr>
              <a:tr h="345636">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214" name="Google Shape;214;g302d5a6b057_0_150"/>
          <p:cNvPicPr preferRelativeResize="0"/>
          <p:nvPr/>
        </p:nvPicPr>
        <p:blipFill>
          <a:blip r:embed="rId3">
            <a:alphaModFix/>
          </a:blip>
          <a:stretch>
            <a:fillRect/>
          </a:stretch>
        </p:blipFill>
        <p:spPr>
          <a:xfrm>
            <a:off x="8681611" y="348269"/>
            <a:ext cx="874016" cy="253467"/>
          </a:xfrm>
          <a:prstGeom prst="rect">
            <a:avLst/>
          </a:prstGeom>
          <a:noFill/>
          <a:ln>
            <a:noFill/>
          </a:ln>
        </p:spPr>
      </p:pic>
      <p:cxnSp>
        <p:nvCxnSpPr>
          <p:cNvPr id="2" name="Straight Connector 1">
            <a:extLst>
              <a:ext uri="{FF2B5EF4-FFF2-40B4-BE49-F238E27FC236}">
                <a16:creationId xmlns:a16="http://schemas.microsoft.com/office/drawing/2014/main" id="{D1AF7FF4-1310-2B94-84BA-B4E375203880}"/>
              </a:ext>
            </a:extLst>
          </p:cNvPr>
          <p:cNvCxnSpPr>
            <a:cxnSpLocks/>
          </p:cNvCxnSpPr>
          <p:nvPr/>
        </p:nvCxnSpPr>
        <p:spPr>
          <a:xfrm>
            <a:off x="357461" y="224238"/>
            <a:ext cx="0" cy="497716"/>
          </a:xfrm>
          <a:prstGeom prst="line">
            <a:avLst/>
          </a:prstGeom>
          <a:ln w="25400">
            <a:solidFill>
              <a:srgbClr val="459EA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graphicFrame>
        <p:nvGraphicFramePr>
          <p:cNvPr id="3" name="Google Shape;64;g2ec392b2bf5_0_38">
            <a:extLst>
              <a:ext uri="{FF2B5EF4-FFF2-40B4-BE49-F238E27FC236}">
                <a16:creationId xmlns:a16="http://schemas.microsoft.com/office/drawing/2014/main" id="{6A4F66CE-7F47-FE91-9307-000DEA6C3410}"/>
              </a:ext>
            </a:extLst>
          </p:cNvPr>
          <p:cNvGraphicFramePr/>
          <p:nvPr>
            <p:extLst>
              <p:ext uri="{D42A27DB-BD31-4B8C-83A1-F6EECF244321}">
                <p14:modId xmlns:p14="http://schemas.microsoft.com/office/powerpoint/2010/main" val="970511738"/>
              </p:ext>
            </p:extLst>
          </p:nvPr>
        </p:nvGraphicFramePr>
        <p:xfrm>
          <a:off x="0" y="0"/>
          <a:ext cx="9905999" cy="946191"/>
        </p:xfrm>
        <a:graphic>
          <a:graphicData uri="http://schemas.openxmlformats.org/drawingml/2006/table">
            <a:tbl>
              <a:tblPr>
                <a:noFill/>
                <a:tableStyleId>{15D392B0-895E-48AF-A2CE-2CCF7080711B}</a:tableStyleId>
              </a:tblPr>
              <a:tblGrid>
                <a:gridCol w="9905999">
                  <a:extLst>
                    <a:ext uri="{9D8B030D-6E8A-4147-A177-3AD203B41FA5}">
                      <a16:colId xmlns:a16="http://schemas.microsoft.com/office/drawing/2014/main" val="20000"/>
                    </a:ext>
                  </a:extLst>
                </a:gridCol>
              </a:tblGrid>
              <a:tr h="946191">
                <a:tc>
                  <a:txBody>
                    <a:bodyPr/>
                    <a:lstStyle/>
                    <a:p>
                      <a:pPr marL="0" lvl="0" indent="0" algn="l" rtl="0">
                        <a:spcBef>
                          <a:spcPts val="0"/>
                        </a:spcBef>
                        <a:spcAft>
                          <a:spcPts val="0"/>
                        </a:spcAft>
                        <a:buNone/>
                      </a:pPr>
                      <a:r>
                        <a:rPr lang="en-US" sz="1200" dirty="0"/>
                        <a:t> </a:t>
                      </a:r>
                      <a:endParaRPr sz="1200" dirty="0"/>
                    </a:p>
                  </a:txBody>
                  <a:tcPr marL="82939" marR="82939" marT="82939" marB="82939">
                    <a:lnL w="9525" cap="flat" cmpd="sng">
                      <a:solidFill>
                        <a:srgbClr val="000000"/>
                      </a:solidFill>
                      <a:prstDash val="solid"/>
                      <a:round/>
                      <a:headEnd type="none" w="sm" len="sm"/>
                      <a:tailEnd type="none" w="sm" len="sm"/>
                    </a:lnL>
                    <a:gradFill flip="none" rotWithShape="1">
                      <a:gsLst>
                        <a:gs pos="0">
                          <a:srgbClr val="1F154C"/>
                        </a:gs>
                        <a:gs pos="50000">
                          <a:srgbClr val="1F154C"/>
                        </a:gs>
                        <a:gs pos="100000">
                          <a:srgbClr val="31216B"/>
                        </a:gs>
                      </a:gsLst>
                      <a:lin ang="16200000" scaled="0"/>
                      <a:tileRect/>
                    </a:gradFill>
                  </a:tcPr>
                </a:tc>
                <a:extLst>
                  <a:ext uri="{0D108BD9-81ED-4DB2-BD59-A6C34878D82A}">
                    <a16:rowId xmlns:a16="http://schemas.microsoft.com/office/drawing/2014/main" val="10000"/>
                  </a:ext>
                </a:extLst>
              </a:tr>
            </a:tbl>
          </a:graphicData>
        </a:graphic>
      </p:graphicFrame>
      <p:sp>
        <p:nvSpPr>
          <p:cNvPr id="239" name="Google Shape;239;p57"/>
          <p:cNvSpPr txBox="1">
            <a:spLocks noGrp="1"/>
          </p:cNvSpPr>
          <p:nvPr>
            <p:ph type="subTitle" idx="2"/>
          </p:nvPr>
        </p:nvSpPr>
        <p:spPr>
          <a:xfrm>
            <a:off x="425726" y="1179321"/>
            <a:ext cx="4428499" cy="1070656"/>
          </a:xfrm>
          <a:prstGeom prst="rect">
            <a:avLst/>
          </a:prstGeom>
          <a:noFill/>
          <a:ln>
            <a:noFill/>
          </a:ln>
        </p:spPr>
        <p:txBody>
          <a:bodyPr spcFirstLastPara="1" wrap="square" lIns="0" tIns="0" rIns="0" bIns="0" anchor="t" anchorCtr="0">
            <a:noAutofit/>
          </a:bodyPr>
          <a:lstStyle/>
          <a:p>
            <a:pPr marL="0" indent="0">
              <a:buClr>
                <a:srgbClr val="1EBBF0"/>
              </a:buClr>
              <a:buSzPts val="1200"/>
            </a:pPr>
            <a:r>
              <a:rPr lang="en-US" dirty="0">
                <a:latin typeface="Arial"/>
                <a:ea typeface="Arial"/>
                <a:cs typeface="Arial"/>
                <a:sym typeface="Arial"/>
              </a:rPr>
              <a:t>You now have a basis for communicating your HR strategy in a simple, concise and relevant way. By adapting the core messaging of the strategy to various audiences, their needs are addressed and it creates clarity around the HR strategy’s value and impact.</a:t>
            </a:r>
            <a:r>
              <a:rPr lang="en-US" i="0" dirty="0">
                <a:latin typeface="Arial"/>
                <a:ea typeface="Arial"/>
                <a:cs typeface="Arial"/>
                <a:sym typeface="Arial"/>
              </a:rPr>
              <a:t> </a:t>
            </a:r>
            <a:endParaRPr dirty="0">
              <a:latin typeface="Arial"/>
              <a:ea typeface="Arial"/>
              <a:cs typeface="Arial"/>
              <a:sym typeface="Arial"/>
            </a:endParaRPr>
          </a:p>
          <a:p>
            <a:pPr marL="0" indent="0">
              <a:spcBef>
                <a:spcPts val="1452"/>
              </a:spcBef>
              <a:spcAft>
                <a:spcPts val="1452"/>
              </a:spcAft>
              <a:buClr>
                <a:srgbClr val="1EBBF0"/>
              </a:buClr>
              <a:buSzPts val="1200"/>
            </a:pPr>
            <a:r>
              <a:rPr lang="en-US" i="0" u="none" strike="noStrike" cap="none" dirty="0">
                <a:solidFill>
                  <a:srgbClr val="30206B"/>
                </a:solidFill>
                <a:latin typeface="Arial"/>
                <a:ea typeface="Arial"/>
                <a:cs typeface="Arial"/>
                <a:sym typeface="Arial"/>
              </a:rPr>
              <a:t>To optimize the process, make sure to consider the following best practices:</a:t>
            </a:r>
            <a:endParaRPr i="0" u="none" strike="noStrike" cap="none" dirty="0">
              <a:solidFill>
                <a:srgbClr val="30206B"/>
              </a:solidFill>
              <a:latin typeface="Arial"/>
              <a:ea typeface="Arial"/>
              <a:cs typeface="Arial"/>
              <a:sym typeface="Arial"/>
            </a:endParaRPr>
          </a:p>
        </p:txBody>
      </p:sp>
      <p:sp>
        <p:nvSpPr>
          <p:cNvPr id="240" name="Google Shape;240;p57"/>
          <p:cNvSpPr txBox="1"/>
          <p:nvPr/>
        </p:nvSpPr>
        <p:spPr>
          <a:xfrm>
            <a:off x="1168255" y="2343754"/>
            <a:ext cx="4260307" cy="879059"/>
          </a:xfrm>
          <a:prstGeom prst="rect">
            <a:avLst/>
          </a:prstGeom>
          <a:noFill/>
          <a:ln>
            <a:noFill/>
          </a:ln>
        </p:spPr>
        <p:txBody>
          <a:bodyPr spcFirstLastPara="1" wrap="square" lIns="65317" tIns="65317" rIns="65317" bIns="65317" anchor="t" anchorCtr="0">
            <a:noAutofit/>
          </a:bodyPr>
          <a:lstStyle/>
          <a:p>
            <a:pPr>
              <a:lnSpc>
                <a:spcPct val="112000"/>
              </a:lnSpc>
              <a:buClr>
                <a:schemeClr val="dk2"/>
              </a:buClr>
              <a:buSzPts val="1400"/>
            </a:pPr>
            <a:r>
              <a:rPr lang="en-US" sz="1270" b="1" dirty="0">
                <a:solidFill>
                  <a:schemeClr val="dk1"/>
                </a:solidFill>
              </a:rPr>
              <a:t>Make the HR strategy visible </a:t>
            </a:r>
            <a:br>
              <a:rPr lang="en-US" sz="1089" b="1" dirty="0">
                <a:solidFill>
                  <a:schemeClr val="dk1"/>
                </a:solidFill>
              </a:rPr>
            </a:br>
            <a:r>
              <a:rPr lang="en-US" sz="900" dirty="0">
                <a:solidFill>
                  <a:schemeClr val="dk1"/>
                </a:solidFill>
                <a:latin typeface="+mn-lt"/>
              </a:rPr>
              <a:t>Think about existing mechanisms for communication that can be used to keep the HR strategy visible and top-of-mind. This can include using a tagline in HR communications, making it visible on the intranet or providing quarterly updates on progress. Reach out to the marketing team for ideas and support!</a:t>
            </a:r>
            <a:endParaRPr sz="900" dirty="0">
              <a:solidFill>
                <a:schemeClr val="dk1"/>
              </a:solidFill>
              <a:latin typeface="+mn-lt"/>
              <a:ea typeface="IBM Plex Sans"/>
              <a:cs typeface="Arial" panose="020B0604020202020204" pitchFamily="34" charset="0"/>
              <a:sym typeface="IBM Plex Sans"/>
            </a:endParaRPr>
          </a:p>
          <a:p>
            <a:pPr>
              <a:lnSpc>
                <a:spcPct val="112000"/>
              </a:lnSpc>
              <a:spcBef>
                <a:spcPts val="3629"/>
              </a:spcBef>
              <a:buClr>
                <a:schemeClr val="dk2"/>
              </a:buClr>
              <a:buSzPts val="1200"/>
            </a:pPr>
            <a:endParaRPr sz="1089" dirty="0">
              <a:solidFill>
                <a:schemeClr val="dk1"/>
              </a:solidFill>
              <a:latin typeface="Arial" panose="020B0604020202020204" pitchFamily="34" charset="0"/>
              <a:ea typeface="IBM Plex Sans"/>
              <a:cs typeface="Arial" panose="020B0604020202020204" pitchFamily="34" charset="0"/>
              <a:sym typeface="IBM Plex Sans"/>
            </a:endParaRPr>
          </a:p>
          <a:p>
            <a:pPr>
              <a:lnSpc>
                <a:spcPct val="112000"/>
              </a:lnSpc>
              <a:spcBef>
                <a:spcPts val="3629"/>
              </a:spcBef>
              <a:buClr>
                <a:schemeClr val="dk2"/>
              </a:buClr>
              <a:buSzPts val="1200"/>
            </a:pPr>
            <a:endParaRPr sz="1089" dirty="0">
              <a:solidFill>
                <a:schemeClr val="dk1"/>
              </a:solidFill>
              <a:latin typeface="Arial" panose="020B0604020202020204" pitchFamily="34" charset="0"/>
              <a:ea typeface="IBM Plex Sans"/>
              <a:cs typeface="Arial" panose="020B0604020202020204" pitchFamily="34" charset="0"/>
              <a:sym typeface="IBM Plex Sans"/>
            </a:endParaRPr>
          </a:p>
          <a:p>
            <a:pPr>
              <a:lnSpc>
                <a:spcPct val="112000"/>
              </a:lnSpc>
              <a:spcBef>
                <a:spcPts val="3629"/>
              </a:spcBef>
              <a:spcAft>
                <a:spcPts val="3629"/>
              </a:spcAft>
              <a:buClr>
                <a:schemeClr val="dk2"/>
              </a:buClr>
              <a:buSzPts val="1200"/>
            </a:pPr>
            <a:endParaRPr sz="1089" dirty="0">
              <a:solidFill>
                <a:schemeClr val="dk1"/>
              </a:solidFill>
              <a:latin typeface="Arial" panose="020B0604020202020204" pitchFamily="34" charset="0"/>
              <a:ea typeface="IBM Plex Sans"/>
              <a:cs typeface="Arial" panose="020B0604020202020204" pitchFamily="34" charset="0"/>
              <a:sym typeface="IBM Plex Sans"/>
            </a:endParaRPr>
          </a:p>
        </p:txBody>
      </p:sp>
      <p:sp>
        <p:nvSpPr>
          <p:cNvPr id="241" name="Google Shape;241;p57"/>
          <p:cNvSpPr txBox="1"/>
          <p:nvPr/>
        </p:nvSpPr>
        <p:spPr>
          <a:xfrm>
            <a:off x="444809" y="2249995"/>
            <a:ext cx="752192" cy="1005196"/>
          </a:xfrm>
          <a:prstGeom prst="rect">
            <a:avLst/>
          </a:prstGeom>
          <a:noFill/>
          <a:ln>
            <a:noFill/>
          </a:ln>
        </p:spPr>
        <p:txBody>
          <a:bodyPr spcFirstLastPara="1" wrap="square" lIns="82939" tIns="41458" rIns="82939" bIns="41458" anchor="t" anchorCtr="0">
            <a:spAutoFit/>
          </a:bodyPr>
          <a:lstStyle/>
          <a:p>
            <a:pPr>
              <a:buSzPts val="6600"/>
            </a:pPr>
            <a:r>
              <a:rPr lang="en-US" sz="5988" dirty="0">
                <a:solidFill>
                  <a:srgbClr val="459EAD"/>
                </a:solidFill>
                <a:latin typeface="Arial" panose="020B0604020202020204" pitchFamily="34" charset="0"/>
                <a:ea typeface="IBM Plex Sans Thin"/>
                <a:cs typeface="Arial" panose="020B0604020202020204" pitchFamily="34" charset="0"/>
                <a:sym typeface="IBM Plex Sans Thin"/>
              </a:rPr>
              <a:t>1</a:t>
            </a:r>
            <a:endParaRPr sz="1270" dirty="0">
              <a:solidFill>
                <a:srgbClr val="459EAD"/>
              </a:solidFill>
            </a:endParaRPr>
          </a:p>
        </p:txBody>
      </p:sp>
      <p:sp>
        <p:nvSpPr>
          <p:cNvPr id="242" name="Google Shape;242;p57"/>
          <p:cNvSpPr txBox="1"/>
          <p:nvPr/>
        </p:nvSpPr>
        <p:spPr>
          <a:xfrm>
            <a:off x="444810" y="3482679"/>
            <a:ext cx="752235" cy="1005196"/>
          </a:xfrm>
          <a:prstGeom prst="rect">
            <a:avLst/>
          </a:prstGeom>
          <a:noFill/>
          <a:ln>
            <a:noFill/>
          </a:ln>
        </p:spPr>
        <p:txBody>
          <a:bodyPr spcFirstLastPara="1" wrap="square" lIns="82939" tIns="41458" rIns="82939" bIns="41458" anchor="t" anchorCtr="0">
            <a:spAutoFit/>
          </a:bodyPr>
          <a:lstStyle/>
          <a:p>
            <a:pPr>
              <a:buSzPts val="6600"/>
            </a:pPr>
            <a:r>
              <a:rPr lang="en-US" sz="5988" dirty="0">
                <a:solidFill>
                  <a:srgbClr val="459EAD"/>
                </a:solidFill>
                <a:latin typeface="Arial" panose="020B0604020202020204" pitchFamily="34" charset="0"/>
                <a:ea typeface="IBM Plex Sans Thin"/>
                <a:cs typeface="Arial" panose="020B0604020202020204" pitchFamily="34" charset="0"/>
                <a:sym typeface="IBM Plex Sans Thin"/>
              </a:rPr>
              <a:t>2</a:t>
            </a:r>
            <a:endParaRPr sz="1270" dirty="0">
              <a:solidFill>
                <a:srgbClr val="459EAD"/>
              </a:solidFill>
            </a:endParaRPr>
          </a:p>
        </p:txBody>
      </p:sp>
      <p:sp>
        <p:nvSpPr>
          <p:cNvPr id="243" name="Google Shape;243;p57"/>
          <p:cNvSpPr txBox="1"/>
          <p:nvPr/>
        </p:nvSpPr>
        <p:spPr>
          <a:xfrm>
            <a:off x="444809" y="4733953"/>
            <a:ext cx="752192" cy="1005196"/>
          </a:xfrm>
          <a:prstGeom prst="rect">
            <a:avLst/>
          </a:prstGeom>
          <a:noFill/>
          <a:ln>
            <a:noFill/>
          </a:ln>
        </p:spPr>
        <p:txBody>
          <a:bodyPr spcFirstLastPara="1" wrap="square" lIns="82939" tIns="41458" rIns="82939" bIns="41458" anchor="t" anchorCtr="0">
            <a:spAutoFit/>
          </a:bodyPr>
          <a:lstStyle/>
          <a:p>
            <a:pPr>
              <a:buSzPts val="6600"/>
            </a:pPr>
            <a:r>
              <a:rPr lang="en-US" sz="5988" dirty="0">
                <a:solidFill>
                  <a:srgbClr val="459EAD"/>
                </a:solidFill>
                <a:latin typeface="Arial" panose="020B0604020202020204" pitchFamily="34" charset="0"/>
                <a:ea typeface="IBM Plex Sans Thin"/>
                <a:cs typeface="Arial" panose="020B0604020202020204" pitchFamily="34" charset="0"/>
                <a:sym typeface="IBM Plex Sans Thin"/>
              </a:rPr>
              <a:t>3</a:t>
            </a:r>
            <a:endParaRPr sz="1270" dirty="0">
              <a:solidFill>
                <a:srgbClr val="459EAD"/>
              </a:solidFill>
            </a:endParaRPr>
          </a:p>
        </p:txBody>
      </p:sp>
      <p:cxnSp>
        <p:nvCxnSpPr>
          <p:cNvPr id="244" name="Google Shape;244;p57"/>
          <p:cNvCxnSpPr/>
          <p:nvPr/>
        </p:nvCxnSpPr>
        <p:spPr>
          <a:xfrm>
            <a:off x="489935" y="3385722"/>
            <a:ext cx="4938789" cy="0"/>
          </a:xfrm>
          <a:prstGeom prst="straightConnector1">
            <a:avLst/>
          </a:prstGeom>
          <a:noFill/>
          <a:ln w="9525" cap="flat" cmpd="sng">
            <a:solidFill>
              <a:srgbClr val="7785D8"/>
            </a:solidFill>
            <a:prstDash val="dash"/>
            <a:round/>
            <a:headEnd type="none" w="sm" len="sm"/>
            <a:tailEnd type="none" w="sm" len="sm"/>
          </a:ln>
        </p:spPr>
      </p:cxnSp>
      <p:cxnSp>
        <p:nvCxnSpPr>
          <p:cNvPr id="245" name="Google Shape;245;p57"/>
          <p:cNvCxnSpPr/>
          <p:nvPr/>
        </p:nvCxnSpPr>
        <p:spPr>
          <a:xfrm>
            <a:off x="489935" y="4680552"/>
            <a:ext cx="4938682" cy="0"/>
          </a:xfrm>
          <a:prstGeom prst="straightConnector1">
            <a:avLst/>
          </a:prstGeom>
          <a:noFill/>
          <a:ln w="9525" cap="flat" cmpd="sng">
            <a:solidFill>
              <a:srgbClr val="7785D8"/>
            </a:solidFill>
            <a:prstDash val="dash"/>
            <a:round/>
            <a:headEnd type="none" w="sm" len="sm"/>
            <a:tailEnd type="none" w="sm" len="sm"/>
          </a:ln>
        </p:spPr>
      </p:cxnSp>
      <p:sp>
        <p:nvSpPr>
          <p:cNvPr id="247" name="Google Shape;247;p57"/>
          <p:cNvSpPr/>
          <p:nvPr/>
        </p:nvSpPr>
        <p:spPr>
          <a:xfrm rot="-5400000">
            <a:off x="5569493" y="2062456"/>
            <a:ext cx="4782844" cy="3694770"/>
          </a:xfrm>
          <a:prstGeom prst="round2SameRect">
            <a:avLst>
              <a:gd name="adj1" fmla="val 16667"/>
              <a:gd name="adj2" fmla="val 0"/>
            </a:avLst>
          </a:prstGeom>
          <a:solidFill>
            <a:srgbClr val="CACFE4"/>
          </a:solidFill>
          <a:ln>
            <a:noFill/>
          </a:ln>
        </p:spPr>
        <p:txBody>
          <a:bodyPr spcFirstLastPara="1" wrap="square" lIns="82939" tIns="82939" rIns="82939" bIns="82939" anchor="ctr" anchorCtr="0">
            <a:noAutofit/>
          </a:bodyPr>
          <a:lstStyle/>
          <a:p>
            <a:pPr algn="ctr">
              <a:buSzPts val="1400"/>
            </a:pPr>
            <a:endParaRPr sz="1270" dirty="0">
              <a:latin typeface="Arial" panose="020B0604020202020204" pitchFamily="34" charset="0"/>
              <a:ea typeface="IBM Plex Sans"/>
              <a:cs typeface="Arial" panose="020B0604020202020204" pitchFamily="34" charset="0"/>
              <a:sym typeface="IBM Plex Sans"/>
            </a:endParaRPr>
          </a:p>
        </p:txBody>
      </p:sp>
      <p:sp>
        <p:nvSpPr>
          <p:cNvPr id="248" name="Google Shape;248;p57"/>
          <p:cNvSpPr txBox="1"/>
          <p:nvPr/>
        </p:nvSpPr>
        <p:spPr>
          <a:xfrm>
            <a:off x="6759851" y="1693482"/>
            <a:ext cx="2721546" cy="386404"/>
          </a:xfrm>
          <a:prstGeom prst="rect">
            <a:avLst/>
          </a:prstGeom>
          <a:noFill/>
          <a:ln>
            <a:noFill/>
          </a:ln>
        </p:spPr>
        <p:txBody>
          <a:bodyPr spcFirstLastPara="1" wrap="square" lIns="82939" tIns="82939" rIns="82939" bIns="82939" anchor="t" anchorCtr="0">
            <a:spAutoFit/>
          </a:bodyPr>
          <a:lstStyle/>
          <a:p>
            <a:pPr algn="ctr">
              <a:lnSpc>
                <a:spcPct val="112000"/>
              </a:lnSpc>
              <a:buSzPts val="1400"/>
            </a:pPr>
            <a:r>
              <a:rPr lang="en-US" sz="1270" b="1">
                <a:solidFill>
                  <a:schemeClr val="dk1"/>
                </a:solidFill>
              </a:rPr>
              <a:t>Telling a compelling story</a:t>
            </a:r>
            <a:endParaRPr sz="1270"/>
          </a:p>
        </p:txBody>
      </p:sp>
      <p:sp>
        <p:nvSpPr>
          <p:cNvPr id="249" name="Google Shape;249;p57"/>
          <p:cNvSpPr txBox="1"/>
          <p:nvPr/>
        </p:nvSpPr>
        <p:spPr>
          <a:xfrm>
            <a:off x="6442519" y="2176330"/>
            <a:ext cx="3176860" cy="3783220"/>
          </a:xfrm>
          <a:prstGeom prst="rect">
            <a:avLst/>
          </a:prstGeom>
          <a:noFill/>
          <a:ln>
            <a:noFill/>
          </a:ln>
        </p:spPr>
        <p:txBody>
          <a:bodyPr spcFirstLastPara="1" wrap="square" lIns="0" tIns="0" rIns="0" bIns="0" anchor="t" anchorCtr="0">
            <a:noAutofit/>
          </a:bodyPr>
          <a:lstStyle/>
          <a:p>
            <a:pPr>
              <a:lnSpc>
                <a:spcPct val="113000"/>
              </a:lnSpc>
            </a:pPr>
            <a:r>
              <a:rPr lang="en-US" sz="998" dirty="0">
                <a:solidFill>
                  <a:srgbClr val="30206B"/>
                </a:solidFill>
              </a:rPr>
              <a:t>Regardless of your audience, telling a compelling story helps to simplify the message, ensure that the core message is conveyed and clearly outlines what is expected or can be expected as next steps. You can use this simple formula to craft a compelling story:</a:t>
            </a:r>
            <a:endParaRPr sz="998" dirty="0">
              <a:solidFill>
                <a:srgbClr val="30206B"/>
              </a:solidFill>
            </a:endParaRPr>
          </a:p>
          <a:p>
            <a:pPr>
              <a:lnSpc>
                <a:spcPct val="113000"/>
              </a:lnSpc>
              <a:spcBef>
                <a:spcPts val="1452"/>
              </a:spcBef>
            </a:pPr>
            <a:r>
              <a:rPr lang="en-US" sz="998" b="1" dirty="0">
                <a:solidFill>
                  <a:srgbClr val="30206B"/>
                </a:solidFill>
              </a:rPr>
              <a:t>Context and purpose: </a:t>
            </a:r>
            <a:r>
              <a:rPr lang="en-US" sz="998" dirty="0">
                <a:solidFill>
                  <a:srgbClr val="30206B"/>
                </a:solidFill>
              </a:rPr>
              <a:t>Why does it matter to your audience? Why should they pay attention? How is it relevant to them?</a:t>
            </a:r>
            <a:endParaRPr sz="998" dirty="0">
              <a:solidFill>
                <a:srgbClr val="30206B"/>
              </a:solidFill>
            </a:endParaRPr>
          </a:p>
          <a:p>
            <a:pPr>
              <a:lnSpc>
                <a:spcPct val="113000"/>
              </a:lnSpc>
              <a:spcBef>
                <a:spcPts val="1452"/>
              </a:spcBef>
            </a:pPr>
            <a:r>
              <a:rPr lang="en-US" sz="998" b="1" dirty="0">
                <a:solidFill>
                  <a:srgbClr val="30206B"/>
                </a:solidFill>
              </a:rPr>
              <a:t>Process: </a:t>
            </a:r>
            <a:r>
              <a:rPr lang="en-US" sz="998" dirty="0">
                <a:solidFill>
                  <a:srgbClr val="30206B"/>
                </a:solidFill>
              </a:rPr>
              <a:t>What inputs and/or data did you consider, which steps did you take or how did you get to the main main point. This is a powerful way to build credibility.</a:t>
            </a:r>
            <a:endParaRPr sz="998" dirty="0">
              <a:solidFill>
                <a:srgbClr val="30206B"/>
              </a:solidFill>
            </a:endParaRPr>
          </a:p>
          <a:p>
            <a:pPr>
              <a:lnSpc>
                <a:spcPct val="113000"/>
              </a:lnSpc>
              <a:spcBef>
                <a:spcPts val="1452"/>
              </a:spcBef>
            </a:pPr>
            <a:r>
              <a:rPr lang="en-US" sz="998" b="1" dirty="0">
                <a:solidFill>
                  <a:srgbClr val="30206B"/>
                </a:solidFill>
              </a:rPr>
              <a:t>Main message: </a:t>
            </a:r>
            <a:r>
              <a:rPr lang="en-US" sz="998" dirty="0">
                <a:solidFill>
                  <a:srgbClr val="30206B"/>
                </a:solidFill>
              </a:rPr>
              <a:t>What is the core message you want to land? What are the 3 big takeaways you want to leave them with?</a:t>
            </a:r>
            <a:endParaRPr sz="998" dirty="0">
              <a:solidFill>
                <a:srgbClr val="30206B"/>
              </a:solidFill>
            </a:endParaRPr>
          </a:p>
          <a:p>
            <a:pPr>
              <a:lnSpc>
                <a:spcPct val="113000"/>
              </a:lnSpc>
              <a:spcBef>
                <a:spcPts val="1452"/>
              </a:spcBef>
              <a:spcAft>
                <a:spcPts val="1452"/>
              </a:spcAft>
            </a:pPr>
            <a:r>
              <a:rPr lang="en-US" sz="998" b="1" dirty="0">
                <a:solidFill>
                  <a:srgbClr val="30206B"/>
                </a:solidFill>
              </a:rPr>
              <a:t>Call to action: </a:t>
            </a:r>
            <a:r>
              <a:rPr lang="en-US" sz="998" dirty="0">
                <a:solidFill>
                  <a:srgbClr val="30206B"/>
                </a:solidFill>
              </a:rPr>
              <a:t>What is your ask from the audience and what happens next? What do you want them to do with the information that you shared?</a:t>
            </a:r>
            <a:endParaRPr sz="998" dirty="0">
              <a:solidFill>
                <a:srgbClr val="30206B"/>
              </a:solidFill>
            </a:endParaRPr>
          </a:p>
        </p:txBody>
      </p:sp>
      <p:sp>
        <p:nvSpPr>
          <p:cNvPr id="250" name="Google Shape;250;p57"/>
          <p:cNvSpPr txBox="1"/>
          <p:nvPr/>
        </p:nvSpPr>
        <p:spPr>
          <a:xfrm>
            <a:off x="1168255" y="3447683"/>
            <a:ext cx="4260307" cy="1136601"/>
          </a:xfrm>
          <a:prstGeom prst="rect">
            <a:avLst/>
          </a:prstGeom>
          <a:noFill/>
          <a:ln>
            <a:noFill/>
          </a:ln>
        </p:spPr>
        <p:txBody>
          <a:bodyPr spcFirstLastPara="1" wrap="square" lIns="65317" tIns="65317" rIns="65317" bIns="65317" anchor="t" anchorCtr="0">
            <a:noAutofit/>
          </a:bodyPr>
          <a:lstStyle/>
          <a:p>
            <a:pPr>
              <a:lnSpc>
                <a:spcPct val="112000"/>
              </a:lnSpc>
              <a:buClr>
                <a:schemeClr val="dk2"/>
              </a:buClr>
              <a:buSzPts val="1400"/>
            </a:pPr>
            <a:r>
              <a:rPr lang="en-US" sz="1167" b="1" dirty="0">
                <a:solidFill>
                  <a:schemeClr val="dk1"/>
                </a:solidFill>
              </a:rPr>
              <a:t>Distinguish the HR strategy from strategic planning</a:t>
            </a:r>
            <a:br>
              <a:rPr lang="en-US" sz="1089" b="1" dirty="0">
                <a:solidFill>
                  <a:schemeClr val="dk1"/>
                </a:solidFill>
              </a:rPr>
            </a:br>
            <a:r>
              <a:rPr lang="en-US" sz="900" dirty="0">
                <a:solidFill>
                  <a:schemeClr val="dk1"/>
                </a:solidFill>
              </a:rPr>
              <a:t>It is easy to lose sight of the overarching HR strategy and shift into implementation planning. Without the HR strategy context, strategic planning becomes overly focused on execution and risks losing impact and value. When talking about interventions, timelines and accountabilities, ensure that the strategic links are always made clear.</a:t>
            </a:r>
            <a:endParaRPr sz="900" dirty="0">
              <a:solidFill>
                <a:schemeClr val="dk1"/>
              </a:solidFill>
            </a:endParaRPr>
          </a:p>
        </p:txBody>
      </p:sp>
      <p:sp>
        <p:nvSpPr>
          <p:cNvPr id="251" name="Google Shape;251;p57"/>
          <p:cNvSpPr txBox="1"/>
          <p:nvPr/>
        </p:nvSpPr>
        <p:spPr>
          <a:xfrm>
            <a:off x="1168255" y="4796995"/>
            <a:ext cx="4260307" cy="1261164"/>
          </a:xfrm>
          <a:prstGeom prst="rect">
            <a:avLst/>
          </a:prstGeom>
          <a:noFill/>
          <a:ln>
            <a:noFill/>
          </a:ln>
        </p:spPr>
        <p:txBody>
          <a:bodyPr spcFirstLastPara="1" wrap="square" lIns="65317" tIns="65317" rIns="65317" bIns="65317" anchor="t" anchorCtr="0">
            <a:noAutofit/>
          </a:bodyPr>
          <a:lstStyle/>
          <a:p>
            <a:pPr>
              <a:lnSpc>
                <a:spcPct val="112000"/>
              </a:lnSpc>
              <a:buClr>
                <a:schemeClr val="dk2"/>
              </a:buClr>
              <a:buSzPts val="1400"/>
            </a:pPr>
            <a:r>
              <a:rPr lang="en-US" sz="1167" b="1" dirty="0">
                <a:solidFill>
                  <a:schemeClr val="dk1"/>
                </a:solidFill>
              </a:rPr>
              <a:t>Iterate and adapt the HR strategy</a:t>
            </a:r>
            <a:br>
              <a:rPr lang="en-US" sz="1089" b="1" dirty="0">
                <a:solidFill>
                  <a:schemeClr val="dk1"/>
                </a:solidFill>
              </a:rPr>
            </a:br>
            <a:r>
              <a:rPr lang="en-US" sz="900" dirty="0">
                <a:solidFill>
                  <a:schemeClr val="dk1"/>
                </a:solidFill>
              </a:rPr>
              <a:t>In constantly changing environments, it is expected that your HR strategy might change and need to evolve in response to new needs. Use measurement and metrics to monitor the success of your strategy and iterate focus areas or key initiatives to ensure relevance. The strategic ambition of the HR strategy and the underpinning values and beliefs should remain a constant guiding framework that informs decisions and focus areas within the HR strategy.</a:t>
            </a:r>
            <a:endParaRPr sz="900" dirty="0">
              <a:solidFill>
                <a:schemeClr val="dk1"/>
              </a:solidFill>
            </a:endParaRPr>
          </a:p>
        </p:txBody>
      </p:sp>
      <p:sp>
        <p:nvSpPr>
          <p:cNvPr id="253" name="Google Shape;253;p57"/>
          <p:cNvSpPr txBox="1">
            <a:spLocks noGrp="1"/>
          </p:cNvSpPr>
          <p:nvPr>
            <p:ph type="title"/>
          </p:nvPr>
        </p:nvSpPr>
        <p:spPr>
          <a:xfrm>
            <a:off x="517960" y="293791"/>
            <a:ext cx="5075138" cy="522809"/>
          </a:xfrm>
          <a:prstGeom prst="rect">
            <a:avLst/>
          </a:prstGeom>
          <a:noFill/>
          <a:ln>
            <a:noFill/>
          </a:ln>
        </p:spPr>
        <p:txBody>
          <a:bodyPr spcFirstLastPara="1" wrap="square" lIns="0" tIns="0" rIns="0" bIns="0" anchor="t" anchorCtr="0">
            <a:noAutofit/>
          </a:bodyPr>
          <a:lstStyle/>
          <a:p>
            <a:r>
              <a:rPr lang="en-US" b="1" dirty="0">
                <a:solidFill>
                  <a:schemeClr val="lt1"/>
                </a:solidFill>
                <a:latin typeface="Arial"/>
                <a:ea typeface="Arial"/>
                <a:cs typeface="Arial"/>
                <a:sym typeface="Arial"/>
              </a:rPr>
              <a:t>Tips and considerations</a:t>
            </a:r>
            <a:endParaRPr b="1" dirty="0">
              <a:solidFill>
                <a:schemeClr val="lt1"/>
              </a:solidFill>
              <a:latin typeface="Arial"/>
              <a:ea typeface="Arial"/>
              <a:cs typeface="Arial"/>
              <a:sym typeface="Arial"/>
            </a:endParaRPr>
          </a:p>
        </p:txBody>
      </p:sp>
      <p:cxnSp>
        <p:nvCxnSpPr>
          <p:cNvPr id="2" name="Straight Connector 1">
            <a:extLst>
              <a:ext uri="{FF2B5EF4-FFF2-40B4-BE49-F238E27FC236}">
                <a16:creationId xmlns:a16="http://schemas.microsoft.com/office/drawing/2014/main" id="{83DCAA70-F399-AE1C-8EA6-77C91A428D15}"/>
              </a:ext>
            </a:extLst>
          </p:cNvPr>
          <p:cNvCxnSpPr>
            <a:cxnSpLocks/>
          </p:cNvCxnSpPr>
          <p:nvPr/>
        </p:nvCxnSpPr>
        <p:spPr>
          <a:xfrm>
            <a:off x="357461" y="224238"/>
            <a:ext cx="0" cy="497716"/>
          </a:xfrm>
          <a:prstGeom prst="line">
            <a:avLst/>
          </a:prstGeom>
          <a:ln w="25400">
            <a:solidFill>
              <a:srgbClr val="459EA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AIHR Color Palette">
      <a:dk1>
        <a:srgbClr val="30206B"/>
      </a:dk1>
      <a:lt1>
        <a:srgbClr val="FFFFFF"/>
      </a:lt1>
      <a:dk2>
        <a:srgbClr val="1EBBF0"/>
      </a:dk2>
      <a:lt2>
        <a:srgbClr val="E9FAFF"/>
      </a:lt2>
      <a:accent1>
        <a:srgbClr val="B0E7FF"/>
      </a:accent1>
      <a:accent2>
        <a:srgbClr val="5D5CFF"/>
      </a:accent2>
      <a:accent3>
        <a:srgbClr val="00A0AF"/>
      </a:accent3>
      <a:accent4>
        <a:srgbClr val="FFAB00"/>
      </a:accent4>
      <a:accent5>
        <a:srgbClr val="F35C0F"/>
      </a:accent5>
      <a:accent6>
        <a:srgbClr val="E32C34"/>
      </a:accent6>
      <a:hlink>
        <a:srgbClr val="1EBBF0"/>
      </a:hlink>
      <a:folHlink>
        <a:srgbClr val="30206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1732</Words>
  <Application>Microsoft Macintosh PowerPoint</Application>
  <PresentationFormat>A4 Paper (210x297 mm)</PresentationFormat>
  <Paragraphs>174</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IBM Plex Sans Medium</vt:lpstr>
      <vt:lpstr>Arial</vt:lpstr>
      <vt:lpstr>IBM Plex Sans</vt:lpstr>
      <vt:lpstr>Office Theme</vt:lpstr>
      <vt:lpstr>PowerPoint Presentation</vt:lpstr>
      <vt:lpstr>HR Strategy Canvas</vt:lpstr>
      <vt:lpstr>HR Strategy Canvas</vt:lpstr>
      <vt:lpstr>HR Strategy on a Page</vt:lpstr>
      <vt:lpstr>Translating the strategy for various audiences</vt:lpstr>
      <vt:lpstr>HR Strategy on a Page // Board and Executives</vt:lpstr>
      <vt:lpstr>HR Strategy on a Page // Line Managers</vt:lpstr>
      <vt:lpstr>HR Strategy on a Page // HR Community</vt:lpstr>
      <vt:lpstr>Tips and considerations</vt:lpstr>
      <vt:lpstr>HR Strategy on a Page // Employees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Anouk</dc:creator>
  <cp:lastModifiedBy>Paula Garcia</cp:lastModifiedBy>
  <cp:revision>18</cp:revision>
  <dcterms:created xsi:type="dcterms:W3CDTF">2024-05-08T11:11:39Z</dcterms:created>
  <dcterms:modified xsi:type="dcterms:W3CDTF">2025-08-14T11:44:12Z</dcterms:modified>
</cp:coreProperties>
</file>