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7"/>
  </p:notesMasterIdLst>
  <p:sldIdLst>
    <p:sldId id="291" r:id="rId2"/>
    <p:sldId id="280" r:id="rId3"/>
    <p:sldId id="328" r:id="rId4"/>
    <p:sldId id="258" r:id="rId5"/>
    <p:sldId id="259" r:id="rId6"/>
    <p:sldId id="297" r:id="rId7"/>
    <p:sldId id="329" r:id="rId8"/>
    <p:sldId id="330" r:id="rId9"/>
    <p:sldId id="298" r:id="rId10"/>
    <p:sldId id="331" r:id="rId11"/>
    <p:sldId id="299" r:id="rId12"/>
    <p:sldId id="264" r:id="rId13"/>
    <p:sldId id="332" r:id="rId14"/>
    <p:sldId id="333" r:id="rId15"/>
    <p:sldId id="334" r:id="rId16"/>
    <p:sldId id="300" r:id="rId17"/>
    <p:sldId id="335" r:id="rId18"/>
    <p:sldId id="336" r:id="rId19"/>
    <p:sldId id="301" r:id="rId20"/>
    <p:sldId id="292" r:id="rId21"/>
    <p:sldId id="337" r:id="rId22"/>
    <p:sldId id="338" r:id="rId23"/>
    <p:sldId id="293" r:id="rId24"/>
    <p:sldId id="311" r:id="rId25"/>
    <p:sldId id="339" r:id="rId2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7D7F6"/>
    <a:srgbClr val="30206B"/>
    <a:srgbClr val="5B5AF9"/>
    <a:srgbClr val="FFEBBF"/>
    <a:srgbClr val="FFC100"/>
    <a:srgbClr val="BFE9E6"/>
    <a:srgbClr val="00A2B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022"/>
    <p:restoredTop sz="95986"/>
  </p:normalViewPr>
  <p:slideViewPr>
    <p:cSldViewPr snapToGrid="0">
      <p:cViewPr varScale="1">
        <p:scale>
          <a:sx n="101" d="100"/>
          <a:sy n="101" d="100"/>
        </p:scale>
        <p:origin x="200" y="5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D94434-A8C7-9849-8E90-F05D20556306}" type="datetimeFigureOut">
              <a:rPr lang="en-US" smtClean="0"/>
              <a:t>8/7/25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E40899-8456-0646-BBE5-6F66451AA9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51561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" name="Google Shape;29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1088389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g25ff71e4b88_0_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1" name="Google Shape;151;g25ff71e4b88_0_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g25ff71e4b88_0_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1" name="Google Shape;151;g25ff71e4b88_0_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5422394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61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5089909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g25ff71e4b88_0_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1" name="Google Shape;151;g25ff71e4b88_0_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57997147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61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6546036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2880259940d_0_14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8" name="Google Shape;68;g2880259940d_0_14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5459333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2880259940d_0_14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8" name="Google Shape;68;g2880259940d_0_14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9873125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61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22986716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" name="Google Shape;355;g282d9579ef6_0_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6" name="Google Shape;356;g282d9579ef6_0_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6614518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" name="Google Shape;355;g282d9579ef6_0_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6" name="Google Shape;356;g282d9579ef6_0_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257316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61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61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8504210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2880259940d_0_14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8" name="Google Shape;68;g2880259940d_0_14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7566620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61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4507118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2880259940d_0_14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8" name="Google Shape;68;g2880259940d_0_14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2269854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2880259940d_0_14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8" name="Google Shape;68;g2880259940d_0_14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61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913888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2880259940d_0_14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8" name="Google Shape;68;g2880259940d_0_14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0678929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2880259940d_0_14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8" name="Google Shape;68;g2880259940d_0_14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68146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61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9498211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2880259940d_0_14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8" name="Google Shape;68;g2880259940d_0_14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9194067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61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624290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C666A8-7F61-F5F0-669B-5D6A8F3A3C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A30FCF7-9645-CE03-554D-F4AA2E3713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787060-C16C-3BB2-77CB-ED33B3A4F9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8D24B-9C4F-4147-82CA-CB4CBDC05E79}" type="datetimeFigureOut">
              <a:rPr lang="en-US" smtClean="0"/>
              <a:t>8/7/25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088A18-B553-7646-43EB-2C4E9D4367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56F3DC-1E12-7618-1380-92675DB3CE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B784F-3BB2-AA4C-8B57-93A4FF3025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94478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D0AA78-9E5E-D002-ADF5-FEF7056416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85DF459-4FD9-755D-7ECB-C58BB2AD47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5253B8-77D2-EE27-A732-03AD0D2809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8D24B-9C4F-4147-82CA-CB4CBDC05E79}" type="datetimeFigureOut">
              <a:rPr lang="en-US" smtClean="0"/>
              <a:t>8/7/25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0AB702-BF56-707A-42C0-213E701EB6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CEBBE9-9275-5BC2-779C-98C08CE240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B784F-3BB2-AA4C-8B57-93A4FF3025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9987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5D85B0C-5946-6F87-E911-E2E72C08710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679A12B-4ED5-1A6D-577D-4F5B388B0B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A37822-1A9F-FC6A-2871-8F7D00B3B2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8D24B-9C4F-4147-82CA-CB4CBDC05E79}" type="datetimeFigureOut">
              <a:rPr lang="en-US" smtClean="0"/>
              <a:t>8/7/25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B75007-1BC0-9DDA-DC31-FC0E8AB9B9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4E5934-2EAA-29D5-0F73-52799B1684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B784F-3BB2-AA4C-8B57-93A4FF3025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0961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ustom Layout">
  <p:cSld name="Custom Layout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>
            <a:spLocks noGrp="1"/>
          </p:cNvSpPr>
          <p:nvPr>
            <p:ph type="title"/>
          </p:nvPr>
        </p:nvSpPr>
        <p:spPr>
          <a:xfrm>
            <a:off x="490583" y="476250"/>
            <a:ext cx="11222100" cy="20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600"/>
              <a:buFont typeface="IBM Plex Sans Light"/>
              <a:buNone/>
              <a:defRPr sz="7600" b="0" i="0">
                <a:solidFill>
                  <a:schemeClr val="dk1"/>
                </a:solidFill>
                <a:latin typeface="IBM Plex Sans Light"/>
                <a:ea typeface="IBM Plex Sans Light"/>
                <a:cs typeface="IBM Plex Sans Light"/>
                <a:sym typeface="IBM Plex Sans Ligh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5768768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Custom Layout">
  <p:cSld name="2_Custom Layout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4"/>
          <p:cNvSpPr txBox="1">
            <a:spLocks noGrp="1"/>
          </p:cNvSpPr>
          <p:nvPr>
            <p:ph type="title"/>
          </p:nvPr>
        </p:nvSpPr>
        <p:spPr>
          <a:xfrm>
            <a:off x="490583" y="476251"/>
            <a:ext cx="11222100" cy="95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00"/>
              <a:buFont typeface="IBM Plex Sans"/>
              <a:buNone/>
              <a:defRPr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4"/>
          <p:cNvSpPr txBox="1">
            <a:spLocks noGrp="1"/>
          </p:cNvSpPr>
          <p:nvPr>
            <p:ph type="body" idx="1"/>
          </p:nvPr>
        </p:nvSpPr>
        <p:spPr>
          <a:xfrm>
            <a:off x="479425" y="1952625"/>
            <a:ext cx="5545200" cy="396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55600" algn="l">
              <a:lnSpc>
                <a:spcPct val="114000"/>
              </a:lnSpc>
              <a:spcBef>
                <a:spcPts val="2200"/>
              </a:spcBef>
              <a:spcAft>
                <a:spcPts val="0"/>
              </a:spcAft>
              <a:buSzPts val="2000"/>
              <a:buChar char="•"/>
              <a:defRPr>
                <a:solidFill>
                  <a:schemeClr val="dk1"/>
                </a:solidFill>
              </a:defRPr>
            </a:lvl1pPr>
            <a:lvl2pPr marL="914400" lvl="1" indent="-330200" algn="l">
              <a:lnSpc>
                <a:spcPct val="114000"/>
              </a:lnSpc>
              <a:spcBef>
                <a:spcPts val="2200"/>
              </a:spcBef>
              <a:spcAft>
                <a:spcPts val="0"/>
              </a:spcAft>
              <a:buSzPts val="1600"/>
              <a:buChar char="◦"/>
              <a:defRPr>
                <a:solidFill>
                  <a:schemeClr val="dk1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8752697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Custom Layout">
  <p:cSld name="1_Custom Layout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3"/>
          <p:cNvSpPr txBox="1">
            <a:spLocks noGrp="1"/>
          </p:cNvSpPr>
          <p:nvPr>
            <p:ph type="title"/>
          </p:nvPr>
        </p:nvSpPr>
        <p:spPr>
          <a:xfrm>
            <a:off x="490583" y="476250"/>
            <a:ext cx="11222100" cy="147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100"/>
              <a:buFont typeface="IBM Plex Sans Light"/>
              <a:buNone/>
              <a:defRPr sz="6100" b="0" i="0">
                <a:solidFill>
                  <a:schemeClr val="dk1"/>
                </a:solidFill>
                <a:latin typeface="IBM Plex Sans Light"/>
                <a:ea typeface="IBM Plex Sans Light"/>
                <a:cs typeface="IBM Plex Sans Light"/>
                <a:sym typeface="IBM Plex Sans Ligh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062884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913597-038C-6791-50E7-F9090604D5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E19845-540D-4D51-4065-0AD5A46DE5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C5CAE1-C7AC-A0BE-BAD8-189CE5BE34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8D24B-9C4F-4147-82CA-CB4CBDC05E79}" type="datetimeFigureOut">
              <a:rPr lang="en-US" smtClean="0"/>
              <a:t>8/7/25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3C626B-DA10-9B5D-6CEF-3208DE585C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5D99A1-FB4A-E7F5-8CA4-E5E7040FE5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B784F-3BB2-AA4C-8B57-93A4FF3025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89467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86788D-49AE-90F6-0DB8-82895BE4A7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56A6EA-09D8-5038-BEC4-39E7E618B8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162208-9966-B944-BFE8-C242807116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8D24B-9C4F-4147-82CA-CB4CBDC05E79}" type="datetimeFigureOut">
              <a:rPr lang="en-US" smtClean="0"/>
              <a:t>8/7/25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A66722-8C0C-C7A5-DFB1-F5C9EB5723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9F269C-F9E7-2D86-FABB-54F21F9A99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B784F-3BB2-AA4C-8B57-93A4FF3025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7699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5F7C72-93CA-9B11-450E-C60FAA0256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909DFE-5FF1-A139-12FE-447DA80025B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F7AABD2-106B-A0FE-B9AE-28084CE175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20FB7D-93E6-0D9E-2D2A-D49ED1B3BC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8D24B-9C4F-4147-82CA-CB4CBDC05E79}" type="datetimeFigureOut">
              <a:rPr lang="en-US" smtClean="0"/>
              <a:t>8/7/25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FEDA2A-9910-F7CA-0254-9E6F6EE913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F8BFB0-4439-D25E-FFBF-41FC28873E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B784F-3BB2-AA4C-8B57-93A4FF3025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65731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CB5951-5D2F-670A-27E6-AC28FF10F9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B80C26-5ECA-FDD9-7065-D81B5D21A2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BA75953-E068-B029-F617-7468F4834B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D633579-7324-F357-1685-C356EFFCF72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39714C5-F821-2C27-7716-945C1FB3622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0D95024-60EB-2A14-654A-E26AB39131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8D24B-9C4F-4147-82CA-CB4CBDC05E79}" type="datetimeFigureOut">
              <a:rPr lang="en-US" smtClean="0"/>
              <a:t>8/7/25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27DAE79-D000-3C10-90CE-78B1AF21A7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2090C8E-17F1-C0CF-5CBB-24BB817CF9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B784F-3BB2-AA4C-8B57-93A4FF3025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9286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40ACB1-B8EF-89BE-9CD1-5B85C0F9F0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2DB2FE1-4B7B-32B2-D1E9-02A811EC60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8D24B-9C4F-4147-82CA-CB4CBDC05E79}" type="datetimeFigureOut">
              <a:rPr lang="en-US" smtClean="0"/>
              <a:t>8/7/25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CF9D1D4-8571-EE85-4DFA-8EAB4772A0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AA076C4-EABD-FF14-D1C3-FD113640DC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B784F-3BB2-AA4C-8B57-93A4FF3025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4156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62DBF1C-39E9-5286-CC88-DDC3638AAD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8D24B-9C4F-4147-82CA-CB4CBDC05E79}" type="datetimeFigureOut">
              <a:rPr lang="en-US" smtClean="0"/>
              <a:t>8/7/25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55B97D7-0E6C-90AA-B2B6-04D249544C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F09666-109F-EC17-FC8A-3B41295371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B784F-3BB2-AA4C-8B57-93A4FF3025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4726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03A44C-D235-C9A0-F165-4480B52118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D294B6-4CD0-DE50-0CB8-9EDE02BECD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AB2BBE6-5B13-99EB-536D-BCC3A2ECB2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26D6909-6FC9-6A4F-5E9E-94A13EBA6B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8D24B-9C4F-4147-82CA-CB4CBDC05E79}" type="datetimeFigureOut">
              <a:rPr lang="en-US" smtClean="0"/>
              <a:t>8/7/25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60DB5C-DDED-4A81-045F-6806A2F27A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B76832-08F2-44AA-CEF6-69C5A5877B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B784F-3BB2-AA4C-8B57-93A4FF3025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42406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2C5CA5-3F62-2872-6D37-4AEE2E53D6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013DD2E-90F7-F92D-5650-6CDAFC7E3AA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90331D6-C111-79EE-1DBD-CC1C5371AF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8FB3D2F-D53B-F661-B24D-4BBA2952A7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8D24B-9C4F-4147-82CA-CB4CBDC05E79}" type="datetimeFigureOut">
              <a:rPr lang="en-US" smtClean="0"/>
              <a:t>8/7/25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8A083C4-F8EC-1FD6-BEEB-A8E1460BB2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6C23D4-580B-5D71-42F4-A7FC2D9CC9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B784F-3BB2-AA4C-8B57-93A4FF3025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14483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6B9EF63-0DAE-924B-034D-598BA4F49E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9CD859-F8D5-FF2B-6682-0FD8EB0992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0710E6-E864-5D85-F119-3569DDCC84D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58D24B-9C4F-4147-82CA-CB4CBDC05E79}" type="datetimeFigureOut">
              <a:rPr lang="en-US" smtClean="0"/>
              <a:t>8/7/25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D1EC1B-D1C2-1B67-36B5-080D0FC9FC9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28B51D-2CB6-5EBE-3E08-55237F7E3E6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6B784F-3BB2-AA4C-8B57-93A4FF3025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5933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aihr.com/business/?utm_source=resource&amp;utm_medium=resource&amp;utm_campaign=templates&amp;utm_content=templates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4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hlinkClick r:id="rId2"/>
            <a:extLst>
              <a:ext uri="{FF2B5EF4-FFF2-40B4-BE49-F238E27FC236}">
                <a16:creationId xmlns:a16="http://schemas.microsoft.com/office/drawing/2014/main" id="{CC574493-9374-BC1F-D944-7EF64C23483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083" y="1"/>
            <a:ext cx="1219417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45999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2"/>
          <p:cNvSpPr txBox="1">
            <a:spLocks noGrp="1"/>
          </p:cNvSpPr>
          <p:nvPr>
            <p:ph type="title"/>
          </p:nvPr>
        </p:nvSpPr>
        <p:spPr>
          <a:xfrm>
            <a:off x="490575" y="476250"/>
            <a:ext cx="11222100" cy="60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00"/>
              <a:buFont typeface="IBM Plex Sans"/>
              <a:buNone/>
            </a:pPr>
            <a:r>
              <a:rPr lang="en" sz="4000" b="1" dirty="0">
                <a:solidFill>
                  <a:srgbClr val="3020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Methodology</a:t>
            </a:r>
            <a:endParaRPr sz="4000" b="1" dirty="0">
              <a:solidFill>
                <a:srgbClr val="30206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1" name="Google Shape;71;p1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080000" cy="1080000"/>
          </a:xfrm>
          <a:prstGeom prst="rect">
            <a:avLst/>
          </a:prstGeom>
          <a:noFill/>
          <a:ln>
            <a:noFill/>
          </a:ln>
        </p:spPr>
      </p:pic>
      <p:sp>
        <p:nvSpPr>
          <p:cNvPr id="72" name="Google Shape;72;p12"/>
          <p:cNvSpPr txBox="1">
            <a:spLocks noGrp="1"/>
          </p:cNvSpPr>
          <p:nvPr>
            <p:ph type="body" idx="1"/>
          </p:nvPr>
        </p:nvSpPr>
        <p:spPr>
          <a:xfrm>
            <a:off x="540000" y="1254299"/>
            <a:ext cx="10825500" cy="6039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101600" indent="0">
              <a:spcBef>
                <a:spcPts val="0"/>
              </a:spcBef>
              <a:buNone/>
            </a:pPr>
            <a:r>
              <a:rPr lang="en-US" sz="1600" dirty="0">
                <a:solidFill>
                  <a:srgbClr val="3020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audit adopted the following multi-faceted approach to ensure comprehensive data collection and analysis:</a:t>
            </a:r>
          </a:p>
          <a:p>
            <a:pPr marL="101600" indent="0">
              <a:spcBef>
                <a:spcPts val="0"/>
              </a:spcBef>
              <a:buNone/>
            </a:pPr>
            <a:endParaRPr lang="en-US" sz="1600" b="1" dirty="0">
              <a:solidFill>
                <a:srgbClr val="30206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</a:pPr>
            <a:endParaRPr lang="en-US" sz="1600" dirty="0">
              <a:solidFill>
                <a:srgbClr val="30206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1600" indent="0">
              <a:spcBef>
                <a:spcPts val="0"/>
              </a:spcBef>
              <a:buNone/>
            </a:pPr>
            <a:endParaRPr lang="en-US" sz="1600" dirty="0">
              <a:solidFill>
                <a:srgbClr val="30206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1600" indent="0">
              <a:spcBef>
                <a:spcPts val="0"/>
              </a:spcBef>
              <a:buNone/>
            </a:pPr>
            <a:endParaRPr lang="en-US" sz="1600" b="1" dirty="0">
              <a:solidFill>
                <a:srgbClr val="30206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1600" indent="0">
              <a:spcBef>
                <a:spcPts val="0"/>
              </a:spcBef>
              <a:buNone/>
            </a:pPr>
            <a:endParaRPr lang="en-US" sz="1600" b="0" dirty="0">
              <a:solidFill>
                <a:srgbClr val="30206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1600" indent="0">
              <a:spcBef>
                <a:spcPts val="0"/>
              </a:spcBef>
              <a:buNone/>
            </a:pPr>
            <a:endParaRPr lang="en-US" sz="1600" b="1" dirty="0">
              <a:solidFill>
                <a:srgbClr val="30206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1600" indent="0">
              <a:spcBef>
                <a:spcPts val="0"/>
              </a:spcBef>
              <a:buNone/>
            </a:pPr>
            <a:endParaRPr lang="en-US" sz="1600" b="1" dirty="0">
              <a:solidFill>
                <a:srgbClr val="30206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1600" indent="0">
              <a:spcBef>
                <a:spcPts val="0"/>
              </a:spcBef>
              <a:buNone/>
            </a:pPr>
            <a:endParaRPr lang="en-US" sz="1600" dirty="0">
              <a:solidFill>
                <a:srgbClr val="30206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3" name="Google Shape;73;p12"/>
          <p:cNvSpPr txBox="1">
            <a:spLocks noGrp="1"/>
          </p:cNvSpPr>
          <p:nvPr>
            <p:ph type="title"/>
          </p:nvPr>
        </p:nvSpPr>
        <p:spPr>
          <a:xfrm>
            <a:off x="10636000" y="6142675"/>
            <a:ext cx="1408800" cy="39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600"/>
              <a:buFont typeface="IBM Plex Sans Light"/>
              <a:buNone/>
            </a:pPr>
            <a:r>
              <a:rPr lang="en" sz="1600" i="1" dirty="0">
                <a:solidFill>
                  <a:srgbClr val="3020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[Insert logo]</a:t>
            </a:r>
            <a:r>
              <a:rPr lang="en" sz="4100" dirty="0">
                <a:solidFill>
                  <a:srgbClr val="3020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sz="4100" dirty="0">
              <a:solidFill>
                <a:srgbClr val="30206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Google Shape;72;p12">
            <a:extLst>
              <a:ext uri="{FF2B5EF4-FFF2-40B4-BE49-F238E27FC236}">
                <a16:creationId xmlns:a16="http://schemas.microsoft.com/office/drawing/2014/main" id="{66C1F4D3-62C9-9819-3E6B-0C1E3EA173D3}"/>
              </a:ext>
            </a:extLst>
          </p:cNvPr>
          <p:cNvSpPr txBox="1">
            <a:spLocks/>
          </p:cNvSpPr>
          <p:nvPr/>
        </p:nvSpPr>
        <p:spPr>
          <a:xfrm>
            <a:off x="540000" y="1858200"/>
            <a:ext cx="10634681" cy="4846414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0" tIns="0" rIns="0" bIns="0" rtlCol="0" anchor="t" anchorCtr="0">
            <a:noAutofit/>
          </a:bodyPr>
          <a:lstStyle>
            <a:lvl1pPr marL="457200" lvl="0" indent="-355600" algn="l" defTabSz="914400" rtl="0" eaLnBrk="1" latinLnBrk="0" hangingPunct="1">
              <a:lnSpc>
                <a:spcPct val="114000"/>
              </a:lnSpc>
              <a:spcBef>
                <a:spcPts val="2200"/>
              </a:spcBef>
              <a:spcAft>
                <a:spcPts val="0"/>
              </a:spcAft>
              <a:buSzPts val="2000"/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914400" lvl="1" indent="-330200" algn="l" defTabSz="914400" rtl="0" eaLnBrk="1" latinLnBrk="0" hangingPunct="1">
              <a:lnSpc>
                <a:spcPct val="114000"/>
              </a:lnSpc>
              <a:spcBef>
                <a:spcPts val="2200"/>
              </a:spcBef>
              <a:spcAft>
                <a:spcPts val="0"/>
              </a:spcAft>
              <a:buSzPts val="1600"/>
              <a:buFont typeface="Arial" panose="020B0604020202020204" pitchFamily="34" charset="0"/>
              <a:buChar char="◦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371600" lvl="2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800" lvl="3" indent="-342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86000" lvl="4" indent="-342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43200" lvl="5" indent="-342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00400" lvl="6" indent="-342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57600" lvl="7" indent="-342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14800" lvl="8" indent="-342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1600" indent="0">
              <a:spcBef>
                <a:spcPts val="0"/>
              </a:spcBef>
              <a:buNone/>
            </a:pPr>
            <a:r>
              <a:rPr lang="en-US" sz="1600" b="1" dirty="0">
                <a:solidFill>
                  <a:srgbClr val="3020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 collection:</a:t>
            </a:r>
          </a:p>
          <a:p>
            <a:pPr>
              <a:spcBef>
                <a:spcPts val="0"/>
              </a:spcBef>
            </a:pPr>
            <a:r>
              <a:rPr lang="en-US" sz="1600" b="1" dirty="0">
                <a:solidFill>
                  <a:srgbClr val="3020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Document review: </a:t>
            </a:r>
            <a:r>
              <a:rPr lang="en-US" sz="1600" dirty="0">
                <a:solidFill>
                  <a:srgbClr val="3020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[Description]</a:t>
            </a:r>
          </a:p>
          <a:p>
            <a:pPr>
              <a:spcBef>
                <a:spcPts val="0"/>
              </a:spcBef>
            </a:pPr>
            <a:r>
              <a:rPr lang="en-US" sz="1600" b="1" dirty="0">
                <a:solidFill>
                  <a:srgbClr val="3020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 analysis: </a:t>
            </a:r>
            <a:r>
              <a:rPr lang="en-US" sz="1600" dirty="0">
                <a:solidFill>
                  <a:srgbClr val="3020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[Description]</a:t>
            </a:r>
            <a:endParaRPr lang="en-US" sz="1600" b="1" dirty="0">
              <a:solidFill>
                <a:srgbClr val="30206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</a:pPr>
            <a:r>
              <a:rPr lang="en-US" sz="1600" b="1" dirty="0">
                <a:solidFill>
                  <a:srgbClr val="3020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Employee surveys: </a:t>
            </a:r>
            <a:r>
              <a:rPr lang="en-US" sz="1600" dirty="0">
                <a:solidFill>
                  <a:srgbClr val="3020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[Description]</a:t>
            </a:r>
          </a:p>
          <a:p>
            <a:pPr>
              <a:spcBef>
                <a:spcPts val="0"/>
              </a:spcBef>
            </a:pPr>
            <a:r>
              <a:rPr lang="en-US" sz="1600" b="1" dirty="0">
                <a:solidFill>
                  <a:srgbClr val="3020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Interviews: </a:t>
            </a:r>
            <a:r>
              <a:rPr lang="en-US" sz="1600" dirty="0">
                <a:solidFill>
                  <a:srgbClr val="3020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[Description]</a:t>
            </a:r>
          </a:p>
          <a:p>
            <a:pPr>
              <a:spcBef>
                <a:spcPts val="0"/>
              </a:spcBef>
            </a:pPr>
            <a:endParaRPr lang="en-US" sz="1600" dirty="0">
              <a:solidFill>
                <a:srgbClr val="30206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1600" indent="0">
              <a:spcBef>
                <a:spcPts val="0"/>
              </a:spcBef>
              <a:buNone/>
            </a:pPr>
            <a:r>
              <a:rPr lang="en-US" sz="1600" b="1" dirty="0">
                <a:solidFill>
                  <a:srgbClr val="3020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Tools used: </a:t>
            </a:r>
          </a:p>
          <a:p>
            <a:pPr>
              <a:spcBef>
                <a:spcPts val="0"/>
              </a:spcBef>
            </a:pPr>
            <a:r>
              <a:rPr lang="en-US" sz="1600" dirty="0">
                <a:solidFill>
                  <a:srgbClr val="3020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[Tool 1]</a:t>
            </a:r>
          </a:p>
          <a:p>
            <a:pPr>
              <a:spcBef>
                <a:spcPts val="0"/>
              </a:spcBef>
            </a:pPr>
            <a:r>
              <a:rPr lang="en-US" sz="1600" dirty="0">
                <a:solidFill>
                  <a:srgbClr val="3020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[Tool 2]</a:t>
            </a:r>
          </a:p>
          <a:p>
            <a:pPr>
              <a:spcBef>
                <a:spcPts val="0"/>
              </a:spcBef>
            </a:pPr>
            <a:r>
              <a:rPr lang="en-US" sz="1600" dirty="0">
                <a:solidFill>
                  <a:srgbClr val="3020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[Tool 3]</a:t>
            </a:r>
          </a:p>
          <a:p>
            <a:pPr marL="101600" indent="0">
              <a:spcBef>
                <a:spcPts val="0"/>
              </a:spcBef>
              <a:buFont typeface="Arial" panose="020B0604020202020204" pitchFamily="34" charset="0"/>
              <a:buNone/>
            </a:pPr>
            <a:endParaRPr lang="en-US" sz="1600" dirty="0">
              <a:solidFill>
                <a:srgbClr val="30206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160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600" b="1" dirty="0">
                <a:solidFill>
                  <a:srgbClr val="3020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 analysis:</a:t>
            </a:r>
          </a:p>
          <a:p>
            <a:pPr marL="10160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600" dirty="0">
                <a:solidFill>
                  <a:srgbClr val="3020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[Briefly describe process]</a:t>
            </a:r>
          </a:p>
          <a:p>
            <a:pPr marL="101600" indent="0">
              <a:spcBef>
                <a:spcPts val="0"/>
              </a:spcBef>
              <a:buFont typeface="Arial" panose="020B0604020202020204" pitchFamily="34" charset="0"/>
              <a:buNone/>
            </a:pPr>
            <a:endParaRPr lang="en-US" sz="1600" b="1" dirty="0">
              <a:solidFill>
                <a:srgbClr val="30206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97588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30206B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4" name="Google Shape;64;p11"/>
          <p:cNvSpPr/>
          <p:nvPr/>
        </p:nvSpPr>
        <p:spPr>
          <a:xfrm>
            <a:off x="1450975" y="1142206"/>
            <a:ext cx="4573500" cy="4573500"/>
          </a:xfrm>
          <a:prstGeom prst="ellipse">
            <a:avLst/>
          </a:prstGeom>
          <a:noFill/>
          <a:ln w="19050" cap="flat" cmpd="sng">
            <a:solidFill>
              <a:srgbClr val="D7D7F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5" name="Google Shape;65;p11"/>
          <p:cNvSpPr txBox="1">
            <a:spLocks noGrp="1"/>
          </p:cNvSpPr>
          <p:nvPr>
            <p:ph type="title"/>
          </p:nvPr>
        </p:nvSpPr>
        <p:spPr>
          <a:xfrm>
            <a:off x="4307000" y="2510956"/>
            <a:ext cx="6336900" cy="183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600"/>
              <a:buFont typeface="IBM Plex Sans"/>
              <a:buNone/>
            </a:pPr>
            <a:r>
              <a:rPr lang="en" sz="7000" b="1" dirty="0">
                <a:solidFill>
                  <a:schemeClr val="lt1"/>
                </a:solidFill>
                <a:latin typeface="Arial" panose="020B0604020202020204" pitchFamily="34" charset="0"/>
                <a:ea typeface="IBM Plex Sans"/>
                <a:cs typeface="Arial" panose="020B0604020202020204" pitchFamily="34" charset="0"/>
                <a:sym typeface="IBM Plex Sans"/>
              </a:rPr>
              <a:t>SUMMARY OF FINDINGS</a:t>
            </a:r>
            <a:endParaRPr sz="7000" b="1" dirty="0">
              <a:solidFill>
                <a:schemeClr val="lt1"/>
              </a:solidFill>
              <a:latin typeface="Arial" panose="020B0604020202020204" pitchFamily="34" charset="0"/>
              <a:ea typeface="IBM Plex Sans"/>
              <a:cs typeface="Arial" panose="020B0604020202020204" pitchFamily="34" charset="0"/>
              <a:sym typeface="IBM Plex Sans"/>
            </a:endParaRPr>
          </a:p>
        </p:txBody>
      </p:sp>
    </p:spTree>
    <p:extLst>
      <p:ext uri="{BB962C8B-B14F-4D97-AF65-F5344CB8AC3E}">
        <p14:creationId xmlns:p14="http://schemas.microsoft.com/office/powerpoint/2010/main" val="31311560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17"/>
          <p:cNvSpPr txBox="1">
            <a:spLocks noGrp="1"/>
          </p:cNvSpPr>
          <p:nvPr>
            <p:ph type="title"/>
          </p:nvPr>
        </p:nvSpPr>
        <p:spPr>
          <a:xfrm>
            <a:off x="490575" y="476250"/>
            <a:ext cx="11222100" cy="60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00"/>
              <a:buFont typeface="IBM Plex Sans"/>
              <a:buNone/>
            </a:pPr>
            <a:r>
              <a:rPr lang="en" sz="4000" b="1" dirty="0">
                <a:solidFill>
                  <a:srgbClr val="3020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Recruitment &amp; Onboarding</a:t>
            </a:r>
            <a:endParaRPr sz="4000" dirty="0">
              <a:solidFill>
                <a:srgbClr val="30206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56" name="Google Shape;156;p1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080000" cy="1080000"/>
          </a:xfrm>
          <a:prstGeom prst="rect">
            <a:avLst/>
          </a:prstGeom>
          <a:noFill/>
          <a:ln>
            <a:noFill/>
          </a:ln>
        </p:spPr>
      </p:pic>
      <p:sp>
        <p:nvSpPr>
          <p:cNvPr id="165" name="Google Shape;165;p17"/>
          <p:cNvSpPr txBox="1">
            <a:spLocks noGrp="1"/>
          </p:cNvSpPr>
          <p:nvPr>
            <p:ph type="title"/>
          </p:nvPr>
        </p:nvSpPr>
        <p:spPr>
          <a:xfrm>
            <a:off x="10636000" y="6142675"/>
            <a:ext cx="1408800" cy="39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600"/>
              <a:buFont typeface="IBM Plex Sans Light"/>
              <a:buNone/>
            </a:pPr>
            <a:r>
              <a:rPr lang="en" sz="1600" i="1" dirty="0">
                <a:solidFill>
                  <a:srgbClr val="3020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[Insert logo]</a:t>
            </a:r>
            <a:r>
              <a:rPr lang="en" sz="4100" dirty="0">
                <a:solidFill>
                  <a:srgbClr val="3020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sz="4100" dirty="0">
              <a:solidFill>
                <a:srgbClr val="30206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5098D18F-2A71-8B81-994C-E754505F7F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787885"/>
              </p:ext>
            </p:extLst>
          </p:nvPr>
        </p:nvGraphicFramePr>
        <p:xfrm>
          <a:off x="540000" y="1556248"/>
          <a:ext cx="11131300" cy="401399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565650">
                  <a:extLst>
                    <a:ext uri="{9D8B030D-6E8A-4147-A177-3AD203B41FA5}">
                      <a16:colId xmlns:a16="http://schemas.microsoft.com/office/drawing/2014/main" val="1814682946"/>
                    </a:ext>
                  </a:extLst>
                </a:gridCol>
                <a:gridCol w="5565650">
                  <a:extLst>
                    <a:ext uri="{9D8B030D-6E8A-4147-A177-3AD203B41FA5}">
                      <a16:colId xmlns:a16="http://schemas.microsoft.com/office/drawing/2014/main" val="3547492891"/>
                    </a:ext>
                  </a:extLst>
                </a:gridCol>
              </a:tblGrid>
              <a:tr h="67421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Finding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3020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020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020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020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0206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Evidence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3020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3020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206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5719635"/>
                  </a:ext>
                </a:extLst>
              </a:tr>
              <a:tr h="2151537"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rgbClr val="30206B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 onboarding process is largely manual, inconsistent across departments, and lacks a structured 30-60-90 day follow-up plan for new hires.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3020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020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020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dirty="0">
                          <a:solidFill>
                            <a:srgbClr val="30206B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New hire survey feedback indicated a lack of clarity on roles and expectations (30% of new hires reported this).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dirty="0">
                          <a:solidFill>
                            <a:srgbClr val="30206B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HRIS data showed a 35% drop-off rate for new hires within the first 90 days, significantly higher than the industry average of 20%.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dirty="0">
                          <a:solidFill>
                            <a:srgbClr val="30206B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New hire checklists were found to be inconsistently applied.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3020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3020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020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69697683"/>
                  </a:ext>
                </a:extLst>
              </a:tr>
              <a:tr h="1188246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rgbClr val="30206B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[Finding 2]</a:t>
                      </a:r>
                    </a:p>
                  </a:txBody>
                  <a:tcPr anchor="ctr">
                    <a:lnT w="12700" cap="flat" cmpd="sng" algn="ctr">
                      <a:solidFill>
                        <a:srgbClr val="3020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020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dirty="0">
                          <a:solidFill>
                            <a:srgbClr val="30206B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[Evidence 2]</a:t>
                      </a:r>
                    </a:p>
                    <a:p>
                      <a:endParaRPr lang="en-US" dirty="0">
                        <a:solidFill>
                          <a:srgbClr val="30206B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rgbClr val="3020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020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8309132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17"/>
          <p:cNvSpPr txBox="1">
            <a:spLocks noGrp="1"/>
          </p:cNvSpPr>
          <p:nvPr>
            <p:ph type="title"/>
          </p:nvPr>
        </p:nvSpPr>
        <p:spPr>
          <a:xfrm>
            <a:off x="490575" y="476250"/>
            <a:ext cx="11222100" cy="60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00"/>
              <a:buFont typeface="IBM Plex Sans"/>
              <a:buNone/>
            </a:pPr>
            <a:r>
              <a:rPr lang="en" sz="4000" b="1" dirty="0">
                <a:solidFill>
                  <a:srgbClr val="3020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Area 2</a:t>
            </a:r>
            <a:endParaRPr sz="4000" dirty="0">
              <a:solidFill>
                <a:srgbClr val="30206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56" name="Google Shape;156;p1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080000" cy="1080000"/>
          </a:xfrm>
          <a:prstGeom prst="rect">
            <a:avLst/>
          </a:prstGeom>
          <a:noFill/>
          <a:ln>
            <a:noFill/>
          </a:ln>
        </p:spPr>
      </p:pic>
      <p:sp>
        <p:nvSpPr>
          <p:cNvPr id="165" name="Google Shape;165;p17"/>
          <p:cNvSpPr txBox="1">
            <a:spLocks noGrp="1"/>
          </p:cNvSpPr>
          <p:nvPr>
            <p:ph type="title"/>
          </p:nvPr>
        </p:nvSpPr>
        <p:spPr>
          <a:xfrm>
            <a:off x="10636000" y="6142675"/>
            <a:ext cx="1408800" cy="39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600"/>
              <a:buFont typeface="IBM Plex Sans Light"/>
              <a:buNone/>
            </a:pPr>
            <a:r>
              <a:rPr lang="en" sz="1600" i="1" dirty="0">
                <a:solidFill>
                  <a:srgbClr val="3020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[Insert logo]</a:t>
            </a:r>
            <a:r>
              <a:rPr lang="en" sz="4100" dirty="0">
                <a:solidFill>
                  <a:srgbClr val="3020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sz="4100" dirty="0">
              <a:solidFill>
                <a:srgbClr val="30206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5098D18F-2A71-8B81-994C-E754505F7F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2411090"/>
              </p:ext>
            </p:extLst>
          </p:nvPr>
        </p:nvGraphicFramePr>
        <p:xfrm>
          <a:off x="540000" y="1556247"/>
          <a:ext cx="11131300" cy="384365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565650">
                  <a:extLst>
                    <a:ext uri="{9D8B030D-6E8A-4147-A177-3AD203B41FA5}">
                      <a16:colId xmlns:a16="http://schemas.microsoft.com/office/drawing/2014/main" val="1814682946"/>
                    </a:ext>
                  </a:extLst>
                </a:gridCol>
                <a:gridCol w="5565650">
                  <a:extLst>
                    <a:ext uri="{9D8B030D-6E8A-4147-A177-3AD203B41FA5}">
                      <a16:colId xmlns:a16="http://schemas.microsoft.com/office/drawing/2014/main" val="3547492891"/>
                    </a:ext>
                  </a:extLst>
                </a:gridCol>
              </a:tblGrid>
              <a:tr h="784893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Finding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3020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020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020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020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0206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Evidence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3020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3020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206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5719635"/>
                  </a:ext>
                </a:extLst>
              </a:tr>
              <a:tr h="1489455"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rgbClr val="30206B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[Finding 1]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3020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020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020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dirty="0">
                          <a:solidFill>
                            <a:srgbClr val="30206B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[Evidence 1]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3020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3020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020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69697683"/>
                  </a:ext>
                </a:extLst>
              </a:tr>
              <a:tr h="1569308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rgbClr val="30206B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[Finding 2]</a:t>
                      </a:r>
                    </a:p>
                  </a:txBody>
                  <a:tcPr anchor="ctr">
                    <a:lnT w="12700" cap="flat" cmpd="sng" algn="ctr">
                      <a:solidFill>
                        <a:srgbClr val="3020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020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>
                          <a:solidFill>
                            <a:srgbClr val="30206B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[Evidence 2]</a:t>
                      </a:r>
                    </a:p>
                  </a:txBody>
                  <a:tcPr anchor="ctr">
                    <a:lnT w="12700" cap="flat" cmpd="sng" algn="ctr">
                      <a:solidFill>
                        <a:srgbClr val="3020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020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830913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890662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30206B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4" name="Google Shape;64;p11"/>
          <p:cNvSpPr/>
          <p:nvPr/>
        </p:nvSpPr>
        <p:spPr>
          <a:xfrm>
            <a:off x="1450975" y="1142206"/>
            <a:ext cx="4573500" cy="4573500"/>
          </a:xfrm>
          <a:prstGeom prst="ellipse">
            <a:avLst/>
          </a:prstGeom>
          <a:noFill/>
          <a:ln w="19050" cap="flat" cmpd="sng">
            <a:solidFill>
              <a:srgbClr val="D7D7F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5" name="Google Shape;65;p11"/>
          <p:cNvSpPr txBox="1">
            <a:spLocks noGrp="1"/>
          </p:cNvSpPr>
          <p:nvPr>
            <p:ph type="title"/>
          </p:nvPr>
        </p:nvSpPr>
        <p:spPr>
          <a:xfrm>
            <a:off x="4259498" y="2510956"/>
            <a:ext cx="6915183" cy="183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600"/>
              <a:buFont typeface="IBM Plex Sans"/>
              <a:buNone/>
            </a:pPr>
            <a:r>
              <a:rPr lang="en" sz="7000" b="1" dirty="0">
                <a:solidFill>
                  <a:schemeClr val="lt1"/>
                </a:solidFill>
                <a:latin typeface="Arial" panose="020B0604020202020204" pitchFamily="34" charset="0"/>
                <a:ea typeface="IBM Plex Sans"/>
                <a:cs typeface="Arial" panose="020B0604020202020204" pitchFamily="34" charset="0"/>
                <a:sym typeface="IBM Plex Sans"/>
              </a:rPr>
              <a:t>RISK ASSESSMENT</a:t>
            </a:r>
            <a:endParaRPr sz="7000" b="1" dirty="0">
              <a:solidFill>
                <a:schemeClr val="lt1"/>
              </a:solidFill>
              <a:latin typeface="Arial" panose="020B0604020202020204" pitchFamily="34" charset="0"/>
              <a:ea typeface="IBM Plex Sans"/>
              <a:cs typeface="Arial" panose="020B0604020202020204" pitchFamily="34" charset="0"/>
              <a:sym typeface="IBM Plex Sans"/>
            </a:endParaRPr>
          </a:p>
        </p:txBody>
      </p:sp>
    </p:spTree>
    <p:extLst>
      <p:ext uri="{BB962C8B-B14F-4D97-AF65-F5344CB8AC3E}">
        <p14:creationId xmlns:p14="http://schemas.microsoft.com/office/powerpoint/2010/main" val="26081852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17"/>
          <p:cNvSpPr txBox="1">
            <a:spLocks noGrp="1"/>
          </p:cNvSpPr>
          <p:nvPr>
            <p:ph type="title"/>
          </p:nvPr>
        </p:nvSpPr>
        <p:spPr>
          <a:xfrm>
            <a:off x="490575" y="476250"/>
            <a:ext cx="11222100" cy="60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00"/>
              <a:buFont typeface="IBM Plex Sans"/>
              <a:buNone/>
            </a:pPr>
            <a:r>
              <a:rPr lang="en" sz="4000" b="1" dirty="0">
                <a:solidFill>
                  <a:srgbClr val="3020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Risk Assessment</a:t>
            </a:r>
            <a:endParaRPr sz="4000" dirty="0">
              <a:solidFill>
                <a:srgbClr val="30206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56" name="Google Shape;156;p1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080000" cy="1080000"/>
          </a:xfrm>
          <a:prstGeom prst="rect">
            <a:avLst/>
          </a:prstGeom>
          <a:noFill/>
          <a:ln>
            <a:noFill/>
          </a:ln>
        </p:spPr>
      </p:pic>
      <p:sp>
        <p:nvSpPr>
          <p:cNvPr id="165" name="Google Shape;165;p17"/>
          <p:cNvSpPr txBox="1">
            <a:spLocks noGrp="1"/>
          </p:cNvSpPr>
          <p:nvPr>
            <p:ph type="title"/>
          </p:nvPr>
        </p:nvSpPr>
        <p:spPr>
          <a:xfrm>
            <a:off x="10636000" y="6142675"/>
            <a:ext cx="1408800" cy="39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600"/>
              <a:buFont typeface="IBM Plex Sans Light"/>
              <a:buNone/>
            </a:pPr>
            <a:r>
              <a:rPr lang="en" sz="1600" i="1" dirty="0">
                <a:solidFill>
                  <a:srgbClr val="3020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[Insert logo]</a:t>
            </a:r>
            <a:r>
              <a:rPr lang="en" sz="4100" dirty="0">
                <a:solidFill>
                  <a:srgbClr val="3020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sz="4100" dirty="0">
              <a:solidFill>
                <a:srgbClr val="30206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AA070D30-F7C2-9E63-1300-34B79305B3C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1644671"/>
              </p:ext>
            </p:extLst>
          </p:nvPr>
        </p:nvGraphicFramePr>
        <p:xfrm>
          <a:off x="490575" y="1291112"/>
          <a:ext cx="11222099" cy="4972980"/>
        </p:xfrm>
        <a:graphic>
          <a:graphicData uri="http://schemas.openxmlformats.org/drawingml/2006/table">
            <a:tbl>
              <a:tblPr/>
              <a:tblGrid>
                <a:gridCol w="2665924">
                  <a:extLst>
                    <a:ext uri="{9D8B030D-6E8A-4147-A177-3AD203B41FA5}">
                      <a16:colId xmlns:a16="http://schemas.microsoft.com/office/drawing/2014/main" val="1092109604"/>
                    </a:ext>
                  </a:extLst>
                </a:gridCol>
                <a:gridCol w="2936119">
                  <a:extLst>
                    <a:ext uri="{9D8B030D-6E8A-4147-A177-3AD203B41FA5}">
                      <a16:colId xmlns:a16="http://schemas.microsoft.com/office/drawing/2014/main" val="3816601529"/>
                    </a:ext>
                  </a:extLst>
                </a:gridCol>
                <a:gridCol w="4305107">
                  <a:extLst>
                    <a:ext uri="{9D8B030D-6E8A-4147-A177-3AD203B41FA5}">
                      <a16:colId xmlns:a16="http://schemas.microsoft.com/office/drawing/2014/main" val="1498584654"/>
                    </a:ext>
                  </a:extLst>
                </a:gridCol>
                <a:gridCol w="1314949">
                  <a:extLst>
                    <a:ext uri="{9D8B030D-6E8A-4147-A177-3AD203B41FA5}">
                      <a16:colId xmlns:a16="http://schemas.microsoft.com/office/drawing/2014/main" val="2277996544"/>
                    </a:ext>
                  </a:extLst>
                </a:gridCol>
              </a:tblGrid>
              <a:tr h="565507"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Risk Area</a:t>
                      </a:r>
                      <a:endParaRPr lang="en-US" sz="1800" dirty="0">
                        <a:effectLst/>
                      </a:endParaRPr>
                    </a:p>
                  </a:txBody>
                  <a:tcPr marL="114300" marR="114300" marT="76200" marB="762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206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Nature</a:t>
                      </a:r>
                      <a:endParaRPr lang="en-US" sz="1800" dirty="0">
                        <a:effectLst/>
                      </a:endParaRPr>
                    </a:p>
                  </a:txBody>
                  <a:tcPr marL="114300" marR="114300" marT="76200" marB="762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206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Potential Impact</a:t>
                      </a:r>
                      <a:endParaRPr lang="en-US" sz="1800" dirty="0">
                        <a:effectLst/>
                      </a:endParaRPr>
                    </a:p>
                  </a:txBody>
                  <a:tcPr marL="114300" marR="114300" marT="76200" marB="762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206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Severity</a:t>
                      </a:r>
                      <a:endParaRPr lang="en-US" sz="1800" dirty="0">
                        <a:effectLst/>
                      </a:endParaRPr>
                    </a:p>
                  </a:txBody>
                  <a:tcPr marL="114300" marR="114300" marT="76200" marB="762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206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374945"/>
                  </a:ext>
                </a:extLst>
              </a:tr>
              <a:tr h="1101248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0" u="none" strike="noStrike" dirty="0">
                          <a:solidFill>
                            <a:srgbClr val="30206B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Non-compliance with California Wage &amp; Hour Laws &amp; outdated leave policies</a:t>
                      </a:r>
                      <a:endParaRPr lang="en-US" sz="1600" dirty="0">
                        <a:solidFill>
                          <a:srgbClr val="30206B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4300" marR="114300" marT="76200" marB="762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020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020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dirty="0">
                          <a:solidFill>
                            <a:srgbClr val="30206B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Legal non-compliance with state-specific regulations (overtime, meal/rest breaks, paid sick leave, harassment training).</a:t>
                      </a:r>
                      <a:endParaRPr lang="en-US" sz="1600" dirty="0">
                        <a:solidFill>
                          <a:srgbClr val="30206B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4300" marR="114300" marT="76200" marB="76200" anchor="ctr">
                    <a:lnL w="12700" cap="flat" cmpd="sng" algn="ctr">
                      <a:solidFill>
                        <a:srgbClr val="3020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020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020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dirty="0">
                          <a:solidFill>
                            <a:srgbClr val="30206B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Significant financial penalties, class-action lawsuits, reputational damage, back pay liabilities, and increased scrutiny from regulatory bodies.</a:t>
                      </a:r>
                      <a:endParaRPr lang="en-US" sz="1600" dirty="0">
                        <a:solidFill>
                          <a:srgbClr val="30206B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4300" marR="114300" marT="76200" marB="76200" anchor="ctr">
                    <a:lnL w="12700" cap="flat" cmpd="sng" algn="ctr">
                      <a:solidFill>
                        <a:srgbClr val="3020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020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dirty="0">
                          <a:solidFill>
                            <a:srgbClr val="30206B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High</a:t>
                      </a:r>
                      <a:endParaRPr lang="en-US" sz="1600" dirty="0">
                        <a:solidFill>
                          <a:srgbClr val="30206B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4300" marR="114300" marT="76200" marB="762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020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7419969"/>
                  </a:ext>
                </a:extLst>
              </a:tr>
              <a:tr h="1101248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0" u="none" strike="noStrike" dirty="0">
                          <a:solidFill>
                            <a:srgbClr val="30206B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[Risk 2]</a:t>
                      </a:r>
                      <a:endParaRPr lang="en-US" sz="1600" dirty="0">
                        <a:solidFill>
                          <a:srgbClr val="30206B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4300" marR="114300" marT="76200" marB="762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020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020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020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ADA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dirty="0">
                          <a:solidFill>
                            <a:srgbClr val="30206B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[Risk description]</a:t>
                      </a:r>
                      <a:endParaRPr lang="en-US" sz="1600" dirty="0">
                        <a:solidFill>
                          <a:srgbClr val="30206B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4300" marR="114300" marT="76200" marB="76200" anchor="ctr">
                    <a:lnL w="12700" cap="flat" cmpd="sng" algn="ctr">
                      <a:solidFill>
                        <a:srgbClr val="3020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020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020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ADA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dirty="0">
                          <a:solidFill>
                            <a:srgbClr val="30206B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[Potential impact description]</a:t>
                      </a:r>
                      <a:endParaRPr lang="en-US" sz="1600" dirty="0">
                        <a:solidFill>
                          <a:srgbClr val="30206B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4300" marR="114300" marT="76200" marB="76200" anchor="ctr">
                    <a:lnL w="12700" cap="flat" cmpd="sng" algn="ctr">
                      <a:solidFill>
                        <a:srgbClr val="3020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020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020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020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ADA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dirty="0">
                          <a:solidFill>
                            <a:srgbClr val="30206B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[Severity assessment]</a:t>
                      </a:r>
                      <a:endParaRPr lang="en-US" sz="1600" dirty="0">
                        <a:solidFill>
                          <a:srgbClr val="30206B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4300" marR="114300" marT="76200" marB="76200" anchor="ctr">
                    <a:lnL w="12700" cap="flat" cmpd="sng" algn="ctr">
                      <a:solidFill>
                        <a:srgbClr val="3020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020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020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A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4626957"/>
                  </a:ext>
                </a:extLst>
              </a:tr>
              <a:tr h="833377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solidFill>
                          <a:srgbClr val="30206B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4300" marR="114300" marT="76200" marB="762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020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020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020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ADA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solidFill>
                          <a:srgbClr val="30206B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4300" marR="114300" marT="76200" marB="76200" anchor="ctr">
                    <a:lnL w="12700" cap="flat" cmpd="sng" algn="ctr">
                      <a:solidFill>
                        <a:srgbClr val="3020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020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ADA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solidFill>
                          <a:srgbClr val="30206B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4300" marR="114300" marT="76200" marB="76200" anchor="ctr">
                    <a:lnL w="12700" cap="flat" cmpd="sng" algn="ctr">
                      <a:solidFill>
                        <a:srgbClr val="3020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020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020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020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ADA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dirty="0">
                          <a:solidFill>
                            <a:srgbClr val="30206B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Medium</a:t>
                      </a:r>
                      <a:endParaRPr lang="en-US" sz="1600" dirty="0">
                        <a:solidFill>
                          <a:srgbClr val="30206B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4300" marR="114300" marT="76200" marB="76200" anchor="ctr">
                    <a:lnL w="12700" cap="flat" cmpd="sng" algn="ctr">
                      <a:solidFill>
                        <a:srgbClr val="3020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020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020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A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577038"/>
                  </a:ext>
                </a:extLst>
              </a:tr>
              <a:tr h="1101248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solidFill>
                          <a:srgbClr val="30206B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4300" marR="114300" marT="76200" marB="762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020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020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AC5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solidFill>
                          <a:srgbClr val="30206B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4300" marR="114300" marT="76200" marB="76200" anchor="ctr">
                    <a:lnL w="12700" cap="flat" cmpd="sng" algn="ctr">
                      <a:solidFill>
                        <a:srgbClr val="3020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020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AC5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solidFill>
                          <a:srgbClr val="30206B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4300" marR="114300" marT="76200" marB="76200" anchor="ctr">
                    <a:lnL w="12700" cap="flat" cmpd="sng" algn="ctr">
                      <a:solidFill>
                        <a:srgbClr val="3020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020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020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AC5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dirty="0">
                          <a:solidFill>
                            <a:srgbClr val="30206B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Low-Medium</a:t>
                      </a:r>
                      <a:endParaRPr lang="en-US" sz="1600" dirty="0">
                        <a:solidFill>
                          <a:srgbClr val="30206B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4300" marR="114300" marT="76200" marB="76200" anchor="ctr">
                    <a:lnL w="12700" cap="flat" cmpd="sng" algn="ctr">
                      <a:solidFill>
                        <a:srgbClr val="3020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020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A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7094791"/>
                  </a:ext>
                </a:extLst>
              </a:tr>
            </a:tbl>
          </a:graphicData>
        </a:graphic>
      </p:graphicFrame>
      <p:sp>
        <p:nvSpPr>
          <p:cNvPr id="3" name="Rectangle 1">
            <a:extLst>
              <a:ext uri="{FF2B5EF4-FFF2-40B4-BE49-F238E27FC236}">
                <a16:creationId xmlns:a16="http://schemas.microsoft.com/office/drawing/2014/main" id="{9C9C8B58-F30F-2637-259A-A60392AA79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8963" y="2043113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6456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30206B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4" name="Google Shape;64;p11"/>
          <p:cNvSpPr/>
          <p:nvPr/>
        </p:nvSpPr>
        <p:spPr>
          <a:xfrm>
            <a:off x="1450975" y="1142206"/>
            <a:ext cx="4573500" cy="4573500"/>
          </a:xfrm>
          <a:prstGeom prst="ellipse">
            <a:avLst/>
          </a:prstGeom>
          <a:noFill/>
          <a:ln w="19050" cap="flat" cmpd="sng">
            <a:solidFill>
              <a:srgbClr val="D7D7F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5" name="Google Shape;65;p11"/>
          <p:cNvSpPr txBox="1">
            <a:spLocks noGrp="1"/>
          </p:cNvSpPr>
          <p:nvPr>
            <p:ph type="title"/>
          </p:nvPr>
        </p:nvSpPr>
        <p:spPr>
          <a:xfrm>
            <a:off x="4331713" y="2510956"/>
            <a:ext cx="6925292" cy="183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600"/>
              <a:buFont typeface="IBM Plex Sans"/>
              <a:buNone/>
            </a:pPr>
            <a:r>
              <a:rPr lang="en" sz="6600" b="1" dirty="0">
                <a:solidFill>
                  <a:schemeClr val="lt1"/>
                </a:solidFill>
                <a:latin typeface="Arial" panose="020B0604020202020204" pitchFamily="34" charset="0"/>
                <a:ea typeface="IBM Plex Sans"/>
                <a:cs typeface="Arial" panose="020B0604020202020204" pitchFamily="34" charset="0"/>
                <a:sym typeface="IBM Plex Sans"/>
              </a:rPr>
              <a:t>STRENGTHS &amp; OPPORTUNITIES</a:t>
            </a:r>
            <a:endParaRPr sz="6600" b="1" dirty="0">
              <a:solidFill>
                <a:schemeClr val="lt1"/>
              </a:solidFill>
              <a:latin typeface="Arial" panose="020B0604020202020204" pitchFamily="34" charset="0"/>
              <a:ea typeface="IBM Plex Sans"/>
              <a:cs typeface="Arial" panose="020B0604020202020204" pitchFamily="34" charset="0"/>
              <a:sym typeface="IBM Plex Sans"/>
            </a:endParaRPr>
          </a:p>
        </p:txBody>
      </p:sp>
    </p:spTree>
    <p:extLst>
      <p:ext uri="{BB962C8B-B14F-4D97-AF65-F5344CB8AC3E}">
        <p14:creationId xmlns:p14="http://schemas.microsoft.com/office/powerpoint/2010/main" val="30682147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2"/>
          <p:cNvSpPr txBox="1">
            <a:spLocks noGrp="1"/>
          </p:cNvSpPr>
          <p:nvPr>
            <p:ph type="title"/>
          </p:nvPr>
        </p:nvSpPr>
        <p:spPr>
          <a:xfrm>
            <a:off x="490575" y="476250"/>
            <a:ext cx="11222100" cy="60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00"/>
              <a:buFont typeface="IBM Plex Sans"/>
              <a:buNone/>
            </a:pPr>
            <a:r>
              <a:rPr lang="en" sz="4000" b="1" dirty="0">
                <a:solidFill>
                  <a:srgbClr val="3020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Strengths</a:t>
            </a:r>
            <a:endParaRPr sz="4000" b="1" dirty="0">
              <a:solidFill>
                <a:srgbClr val="30206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1" name="Google Shape;71;p1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080000" cy="1080000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12"/>
          <p:cNvSpPr txBox="1">
            <a:spLocks noGrp="1"/>
          </p:cNvSpPr>
          <p:nvPr>
            <p:ph type="title"/>
          </p:nvPr>
        </p:nvSpPr>
        <p:spPr>
          <a:xfrm>
            <a:off x="10636000" y="6142675"/>
            <a:ext cx="1408800" cy="39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600"/>
              <a:buFont typeface="IBM Plex Sans Light"/>
              <a:buNone/>
            </a:pPr>
            <a:r>
              <a:rPr lang="en" sz="1600" i="1" dirty="0">
                <a:solidFill>
                  <a:srgbClr val="3020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[Insert logo]</a:t>
            </a:r>
            <a:r>
              <a:rPr lang="en" sz="4100" dirty="0">
                <a:solidFill>
                  <a:srgbClr val="3020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sz="4100" dirty="0">
              <a:solidFill>
                <a:srgbClr val="30206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ounded Rectangle 1">
            <a:extLst>
              <a:ext uri="{FF2B5EF4-FFF2-40B4-BE49-F238E27FC236}">
                <a16:creationId xmlns:a16="http://schemas.microsoft.com/office/drawing/2014/main" id="{B778B76C-A352-22DD-02B1-31F4EA03E804}"/>
              </a:ext>
            </a:extLst>
          </p:cNvPr>
          <p:cNvSpPr/>
          <p:nvPr/>
        </p:nvSpPr>
        <p:spPr>
          <a:xfrm>
            <a:off x="490576" y="1583558"/>
            <a:ext cx="10988714" cy="1258496"/>
          </a:xfrm>
          <a:prstGeom prst="roundRect">
            <a:avLst/>
          </a:prstGeom>
          <a:solidFill>
            <a:srgbClr val="30206B"/>
          </a:solidFill>
          <a:ln w="38100">
            <a:solidFill>
              <a:srgbClr val="D7D7F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8" name="Google Shape;365;p31">
            <a:extLst>
              <a:ext uri="{FF2B5EF4-FFF2-40B4-BE49-F238E27FC236}">
                <a16:creationId xmlns:a16="http://schemas.microsoft.com/office/drawing/2014/main" id="{13B6B61E-85A6-4C7D-AF1A-B88B2F2137E2}"/>
              </a:ext>
            </a:extLst>
          </p:cNvPr>
          <p:cNvSpPr/>
          <p:nvPr/>
        </p:nvSpPr>
        <p:spPr>
          <a:xfrm>
            <a:off x="2656703" y="1714572"/>
            <a:ext cx="8683697" cy="996467"/>
          </a:xfrm>
          <a:prstGeom prst="roundRect">
            <a:avLst>
              <a:gd name="adj" fmla="val 3982"/>
            </a:avLst>
          </a:prstGeom>
          <a:solidFill>
            <a:srgbClr val="D7D7F6"/>
          </a:solidFill>
          <a:ln w="19050" cap="flat" cmpd="sng">
            <a:noFill/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180000" tIns="180000" rIns="180000" bIns="180000" anchor="ctr" anchorCtr="0">
            <a:noAutofit/>
          </a:bodyPr>
          <a:lstStyle/>
          <a:p>
            <a:pPr marR="0" lvl="0" algn="l" rtl="0">
              <a:spcAft>
                <a:spcPts val="0"/>
              </a:spcAft>
              <a:buClr>
                <a:srgbClr val="30216A"/>
              </a:buClr>
              <a:buSzPts val="1100"/>
            </a:pPr>
            <a:r>
              <a:rPr lang="en-GB" sz="1600" dirty="0">
                <a:solidFill>
                  <a:srgbClr val="3020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[Organization Name]</a:t>
            </a:r>
            <a:r>
              <a:rPr lang="en-US" sz="1600" dirty="0">
                <a:solidFill>
                  <a:srgbClr val="3020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>
                <a:solidFill>
                  <a:srgbClr val="31216B"/>
                </a:solidFill>
                <a:latin typeface="Arial" panose="020B0604020202020204" pitchFamily="34" charset="0"/>
                <a:ea typeface="IBM Plex Sans"/>
                <a:cs typeface="Arial" panose="020B0604020202020204" pitchFamily="34" charset="0"/>
                <a:sym typeface="IBM Plex Sans"/>
              </a:rPr>
              <a:t>maintains strong internal communication channels for company-wide announcements and operational updates, ensuring employees are generally well-informed about business developments.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E6278B3-3DEE-987A-07A8-8BD3E2456B83}"/>
              </a:ext>
            </a:extLst>
          </p:cNvPr>
          <p:cNvSpPr txBox="1"/>
          <p:nvPr/>
        </p:nvSpPr>
        <p:spPr>
          <a:xfrm>
            <a:off x="667614" y="1751141"/>
            <a:ext cx="200179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i="0" u="none" strike="noStrike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Effective internal communication</a:t>
            </a:r>
          </a:p>
        </p:txBody>
      </p:sp>
      <p:sp>
        <p:nvSpPr>
          <p:cNvPr id="11" name="Rounded Rectangle 10">
            <a:extLst>
              <a:ext uri="{FF2B5EF4-FFF2-40B4-BE49-F238E27FC236}">
                <a16:creationId xmlns:a16="http://schemas.microsoft.com/office/drawing/2014/main" id="{A3D97408-AD85-4A33-8B49-7C57CC761E62}"/>
              </a:ext>
            </a:extLst>
          </p:cNvPr>
          <p:cNvSpPr/>
          <p:nvPr/>
        </p:nvSpPr>
        <p:spPr>
          <a:xfrm>
            <a:off x="490576" y="3009637"/>
            <a:ext cx="10988714" cy="1258496"/>
          </a:xfrm>
          <a:prstGeom prst="roundRect">
            <a:avLst/>
          </a:prstGeom>
          <a:solidFill>
            <a:srgbClr val="30206B"/>
          </a:solidFill>
          <a:ln w="38100">
            <a:solidFill>
              <a:srgbClr val="D7D7F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12" name="Google Shape;365;p31">
            <a:extLst>
              <a:ext uri="{FF2B5EF4-FFF2-40B4-BE49-F238E27FC236}">
                <a16:creationId xmlns:a16="http://schemas.microsoft.com/office/drawing/2014/main" id="{AD496636-18C4-0977-A979-9315F3D21AA0}"/>
              </a:ext>
            </a:extLst>
          </p:cNvPr>
          <p:cNvSpPr/>
          <p:nvPr/>
        </p:nvSpPr>
        <p:spPr>
          <a:xfrm>
            <a:off x="2656703" y="3140651"/>
            <a:ext cx="8683697" cy="996467"/>
          </a:xfrm>
          <a:prstGeom prst="roundRect">
            <a:avLst>
              <a:gd name="adj" fmla="val 3982"/>
            </a:avLst>
          </a:prstGeom>
          <a:solidFill>
            <a:srgbClr val="D7D7F6"/>
          </a:solidFill>
          <a:ln w="19050" cap="flat" cmpd="sng">
            <a:noFill/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180000" tIns="180000" rIns="180000" bIns="180000" anchor="ctr" anchorCtr="0">
            <a:noAutofit/>
          </a:bodyPr>
          <a:lstStyle/>
          <a:p>
            <a:pPr marR="0" lvl="0" algn="l" rtl="0">
              <a:spcAft>
                <a:spcPts val="0"/>
              </a:spcAft>
              <a:buClr>
                <a:srgbClr val="30216A"/>
              </a:buClr>
              <a:buSzPts val="1100"/>
            </a:pPr>
            <a:r>
              <a:rPr lang="en-US" sz="1600" dirty="0">
                <a:solidFill>
                  <a:srgbClr val="31216B"/>
                </a:solidFill>
                <a:latin typeface="Arial" panose="020B0604020202020204" pitchFamily="34" charset="0"/>
                <a:ea typeface="IBM Plex Sans"/>
                <a:cs typeface="Arial" panose="020B0604020202020204" pitchFamily="34" charset="0"/>
                <a:sym typeface="IBM Plex Sans"/>
              </a:rPr>
              <a:t>[Description]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56A61BC-6157-AADA-90C4-451A245F22B7}"/>
              </a:ext>
            </a:extLst>
          </p:cNvPr>
          <p:cNvSpPr txBox="1"/>
          <p:nvPr/>
        </p:nvSpPr>
        <p:spPr>
          <a:xfrm>
            <a:off x="654907" y="3454218"/>
            <a:ext cx="20017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i="0" u="none" strike="noStrike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Strength 2</a:t>
            </a:r>
          </a:p>
        </p:txBody>
      </p:sp>
      <p:sp>
        <p:nvSpPr>
          <p:cNvPr id="14" name="Rounded Rectangle 13">
            <a:extLst>
              <a:ext uri="{FF2B5EF4-FFF2-40B4-BE49-F238E27FC236}">
                <a16:creationId xmlns:a16="http://schemas.microsoft.com/office/drawing/2014/main" id="{0546CA2A-5FA8-F198-7D52-96FB33B59CBB}"/>
              </a:ext>
            </a:extLst>
          </p:cNvPr>
          <p:cNvSpPr/>
          <p:nvPr/>
        </p:nvSpPr>
        <p:spPr>
          <a:xfrm>
            <a:off x="490575" y="4435716"/>
            <a:ext cx="10988714" cy="1258496"/>
          </a:xfrm>
          <a:prstGeom prst="roundRect">
            <a:avLst/>
          </a:prstGeom>
          <a:solidFill>
            <a:srgbClr val="30206B"/>
          </a:solidFill>
          <a:ln w="38100">
            <a:solidFill>
              <a:srgbClr val="D7D7F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15" name="Google Shape;365;p31">
            <a:extLst>
              <a:ext uri="{FF2B5EF4-FFF2-40B4-BE49-F238E27FC236}">
                <a16:creationId xmlns:a16="http://schemas.microsoft.com/office/drawing/2014/main" id="{7B368115-F26E-256B-9474-99A8B35AA477}"/>
              </a:ext>
            </a:extLst>
          </p:cNvPr>
          <p:cNvSpPr/>
          <p:nvPr/>
        </p:nvSpPr>
        <p:spPr>
          <a:xfrm>
            <a:off x="2656702" y="4566730"/>
            <a:ext cx="8683697" cy="996467"/>
          </a:xfrm>
          <a:prstGeom prst="roundRect">
            <a:avLst>
              <a:gd name="adj" fmla="val 3982"/>
            </a:avLst>
          </a:prstGeom>
          <a:solidFill>
            <a:srgbClr val="D7D7F6"/>
          </a:solidFill>
          <a:ln w="19050" cap="flat" cmpd="sng">
            <a:solidFill>
              <a:srgbClr val="D7D7F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180000" tIns="180000" rIns="180000" bIns="180000" anchor="ctr" anchorCtr="0">
            <a:noAutofit/>
          </a:bodyPr>
          <a:lstStyle/>
          <a:p>
            <a:pPr marR="0" lvl="0" algn="l" rtl="0">
              <a:spcAft>
                <a:spcPts val="0"/>
              </a:spcAft>
              <a:buClr>
                <a:srgbClr val="30216A"/>
              </a:buClr>
              <a:buSzPts val="1100"/>
            </a:pPr>
            <a:r>
              <a:rPr lang="en-US" sz="1600" dirty="0">
                <a:solidFill>
                  <a:srgbClr val="31216B"/>
                </a:solidFill>
                <a:latin typeface="Arial" panose="020B0604020202020204" pitchFamily="34" charset="0"/>
                <a:ea typeface="IBM Plex Sans"/>
                <a:cs typeface="Arial" panose="020B0604020202020204" pitchFamily="34" charset="0"/>
                <a:sym typeface="IBM Plex Sans"/>
              </a:rPr>
              <a:t>[Description]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55C950E-4EFE-39C5-DD8D-D6B6702E2DDB}"/>
              </a:ext>
            </a:extLst>
          </p:cNvPr>
          <p:cNvSpPr txBox="1"/>
          <p:nvPr/>
        </p:nvSpPr>
        <p:spPr>
          <a:xfrm>
            <a:off x="667613" y="4880297"/>
            <a:ext cx="20017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i="0" u="none" strike="noStrike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Strength 3</a:t>
            </a:r>
          </a:p>
        </p:txBody>
      </p:sp>
    </p:spTree>
    <p:extLst>
      <p:ext uri="{BB962C8B-B14F-4D97-AF65-F5344CB8AC3E}">
        <p14:creationId xmlns:p14="http://schemas.microsoft.com/office/powerpoint/2010/main" val="400799106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2"/>
          <p:cNvSpPr txBox="1">
            <a:spLocks noGrp="1"/>
          </p:cNvSpPr>
          <p:nvPr>
            <p:ph type="title"/>
          </p:nvPr>
        </p:nvSpPr>
        <p:spPr>
          <a:xfrm>
            <a:off x="490575" y="476250"/>
            <a:ext cx="11222100" cy="60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00"/>
              <a:buFont typeface="IBM Plex Sans"/>
              <a:buNone/>
            </a:pPr>
            <a:r>
              <a:rPr lang="en" sz="4000" b="1" dirty="0">
                <a:solidFill>
                  <a:srgbClr val="3020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Opportunities</a:t>
            </a:r>
            <a:endParaRPr sz="4000" b="1" dirty="0">
              <a:solidFill>
                <a:srgbClr val="30206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1" name="Google Shape;71;p1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080000" cy="1080000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12"/>
          <p:cNvSpPr txBox="1">
            <a:spLocks noGrp="1"/>
          </p:cNvSpPr>
          <p:nvPr>
            <p:ph type="title"/>
          </p:nvPr>
        </p:nvSpPr>
        <p:spPr>
          <a:xfrm>
            <a:off x="10636000" y="6142675"/>
            <a:ext cx="1408800" cy="39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600"/>
              <a:buFont typeface="IBM Plex Sans Light"/>
              <a:buNone/>
            </a:pPr>
            <a:r>
              <a:rPr lang="en" sz="1600" i="1" dirty="0">
                <a:solidFill>
                  <a:srgbClr val="3020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[Insert logo]</a:t>
            </a:r>
            <a:r>
              <a:rPr lang="en" sz="4100" dirty="0">
                <a:solidFill>
                  <a:srgbClr val="3020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sz="4100" dirty="0">
              <a:solidFill>
                <a:srgbClr val="30206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ounded Rectangle 1">
            <a:extLst>
              <a:ext uri="{FF2B5EF4-FFF2-40B4-BE49-F238E27FC236}">
                <a16:creationId xmlns:a16="http://schemas.microsoft.com/office/drawing/2014/main" id="{B778B76C-A352-22DD-02B1-31F4EA03E804}"/>
              </a:ext>
            </a:extLst>
          </p:cNvPr>
          <p:cNvSpPr/>
          <p:nvPr/>
        </p:nvSpPr>
        <p:spPr>
          <a:xfrm>
            <a:off x="490576" y="1583558"/>
            <a:ext cx="10988714" cy="1258496"/>
          </a:xfrm>
          <a:prstGeom prst="roundRect">
            <a:avLst/>
          </a:prstGeom>
          <a:solidFill>
            <a:srgbClr val="D7D7F6"/>
          </a:solidFill>
          <a:ln w="38100">
            <a:solidFill>
              <a:srgbClr val="30206B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8" name="Google Shape;365;p31">
            <a:extLst>
              <a:ext uri="{FF2B5EF4-FFF2-40B4-BE49-F238E27FC236}">
                <a16:creationId xmlns:a16="http://schemas.microsoft.com/office/drawing/2014/main" id="{13B6B61E-85A6-4C7D-AF1A-B88B2F2137E2}"/>
              </a:ext>
            </a:extLst>
          </p:cNvPr>
          <p:cNvSpPr/>
          <p:nvPr/>
        </p:nvSpPr>
        <p:spPr>
          <a:xfrm>
            <a:off x="2656703" y="1714572"/>
            <a:ext cx="8683697" cy="996467"/>
          </a:xfrm>
          <a:prstGeom prst="roundRect">
            <a:avLst>
              <a:gd name="adj" fmla="val 3982"/>
            </a:avLst>
          </a:prstGeom>
          <a:solidFill>
            <a:srgbClr val="30206B"/>
          </a:solidFill>
          <a:ln w="19050" cap="flat" cmpd="sng">
            <a:solidFill>
              <a:srgbClr val="30206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180000" tIns="180000" rIns="180000" bIns="180000" anchor="ctr" anchorCtr="0">
            <a:noAutofit/>
          </a:bodyPr>
          <a:lstStyle/>
          <a:p>
            <a:pPr marR="0" lvl="0" algn="l" rtl="0">
              <a:spcAft>
                <a:spcPts val="0"/>
              </a:spcAft>
              <a:buClr>
                <a:srgbClr val="30216A"/>
              </a:buClr>
              <a:buSzPts val="1100"/>
            </a:pPr>
            <a:r>
              <a:rPr lang="en-US" sz="1600" dirty="0">
                <a:solidFill>
                  <a:schemeClr val="bg1"/>
                </a:solidFill>
                <a:latin typeface="Arial" panose="020B0604020202020204" pitchFamily="34" charset="0"/>
                <a:ea typeface="IBM Plex Sans"/>
                <a:cs typeface="Arial" panose="020B0604020202020204" pitchFamily="34" charset="0"/>
                <a:sym typeface="IBM Plex Sans"/>
              </a:rPr>
              <a:t>Utilize existing effective internal communication channels to disseminate HR policy updates, training opportunities, and employee recognition programs more broadly.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E6278B3-3DEE-987A-07A8-8BD3E2456B83}"/>
              </a:ext>
            </a:extLst>
          </p:cNvPr>
          <p:cNvSpPr txBox="1"/>
          <p:nvPr/>
        </p:nvSpPr>
        <p:spPr>
          <a:xfrm>
            <a:off x="667614" y="1751141"/>
            <a:ext cx="200179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i="0" u="none" strike="noStrike" dirty="0">
                <a:solidFill>
                  <a:srgbClr val="30206B"/>
                </a:solidFill>
                <a:effectLst/>
                <a:latin typeface="Arial" panose="020B0604020202020204" pitchFamily="34" charset="0"/>
              </a:rPr>
              <a:t>Leverage communication channels</a:t>
            </a:r>
          </a:p>
        </p:txBody>
      </p:sp>
      <p:sp>
        <p:nvSpPr>
          <p:cNvPr id="3" name="Rounded Rectangle 2">
            <a:extLst>
              <a:ext uri="{FF2B5EF4-FFF2-40B4-BE49-F238E27FC236}">
                <a16:creationId xmlns:a16="http://schemas.microsoft.com/office/drawing/2014/main" id="{03864B17-5D1F-8551-A830-E0E7F9103BB9}"/>
              </a:ext>
            </a:extLst>
          </p:cNvPr>
          <p:cNvSpPr/>
          <p:nvPr/>
        </p:nvSpPr>
        <p:spPr>
          <a:xfrm>
            <a:off x="490575" y="3009637"/>
            <a:ext cx="10988714" cy="1258496"/>
          </a:xfrm>
          <a:prstGeom prst="roundRect">
            <a:avLst/>
          </a:prstGeom>
          <a:solidFill>
            <a:srgbClr val="D7D7F6"/>
          </a:solidFill>
          <a:ln w="38100">
            <a:solidFill>
              <a:srgbClr val="30206B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4" name="Google Shape;365;p31">
            <a:extLst>
              <a:ext uri="{FF2B5EF4-FFF2-40B4-BE49-F238E27FC236}">
                <a16:creationId xmlns:a16="http://schemas.microsoft.com/office/drawing/2014/main" id="{177E1326-F7A8-03A4-C5B9-8271F41821E6}"/>
              </a:ext>
            </a:extLst>
          </p:cNvPr>
          <p:cNvSpPr/>
          <p:nvPr/>
        </p:nvSpPr>
        <p:spPr>
          <a:xfrm>
            <a:off x="2656702" y="3140651"/>
            <a:ext cx="8683697" cy="996467"/>
          </a:xfrm>
          <a:prstGeom prst="roundRect">
            <a:avLst>
              <a:gd name="adj" fmla="val 3982"/>
            </a:avLst>
          </a:prstGeom>
          <a:solidFill>
            <a:srgbClr val="30206B"/>
          </a:solidFill>
          <a:ln w="19050" cap="flat" cmpd="sng">
            <a:solidFill>
              <a:srgbClr val="30206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180000" tIns="180000" rIns="180000" bIns="180000" anchor="ctr" anchorCtr="0">
            <a:noAutofit/>
          </a:bodyPr>
          <a:lstStyle/>
          <a:p>
            <a:pPr marR="0" lvl="0" algn="l" rtl="0">
              <a:spcAft>
                <a:spcPts val="0"/>
              </a:spcAft>
              <a:buClr>
                <a:srgbClr val="30216A"/>
              </a:buClr>
              <a:buSzPts val="1100"/>
            </a:pPr>
            <a:r>
              <a:rPr lang="en-US" sz="1600" dirty="0">
                <a:solidFill>
                  <a:schemeClr val="bg1"/>
                </a:solidFill>
                <a:latin typeface="Arial" panose="020B0604020202020204" pitchFamily="34" charset="0"/>
                <a:ea typeface="IBM Plex Sans"/>
                <a:cs typeface="Arial" panose="020B0604020202020204" pitchFamily="34" charset="0"/>
                <a:sym typeface="IBM Plex Sans"/>
              </a:rPr>
              <a:t>[Description]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5211DCE-EF3F-F0A6-4566-15546D33F4AB}"/>
              </a:ext>
            </a:extLst>
          </p:cNvPr>
          <p:cNvSpPr txBox="1"/>
          <p:nvPr/>
        </p:nvSpPr>
        <p:spPr>
          <a:xfrm>
            <a:off x="654907" y="3426596"/>
            <a:ext cx="20017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i="0" u="none" strike="noStrike" dirty="0">
                <a:solidFill>
                  <a:srgbClr val="30206B"/>
                </a:solidFill>
                <a:effectLst/>
                <a:latin typeface="Arial" panose="020B0604020202020204" pitchFamily="34" charset="0"/>
              </a:rPr>
              <a:t>[Opportunity 2]</a:t>
            </a: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B6C809C8-C23A-603F-BAF9-74ECAC576B5A}"/>
              </a:ext>
            </a:extLst>
          </p:cNvPr>
          <p:cNvSpPr/>
          <p:nvPr/>
        </p:nvSpPr>
        <p:spPr>
          <a:xfrm>
            <a:off x="490575" y="4435716"/>
            <a:ext cx="10988714" cy="1258496"/>
          </a:xfrm>
          <a:prstGeom prst="roundRect">
            <a:avLst/>
          </a:prstGeom>
          <a:solidFill>
            <a:srgbClr val="D7D7F6"/>
          </a:solidFill>
          <a:ln w="38100">
            <a:solidFill>
              <a:srgbClr val="30206B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7" name="Google Shape;365;p31">
            <a:extLst>
              <a:ext uri="{FF2B5EF4-FFF2-40B4-BE49-F238E27FC236}">
                <a16:creationId xmlns:a16="http://schemas.microsoft.com/office/drawing/2014/main" id="{49761534-C666-07A6-30AF-1DE3D2D9688F}"/>
              </a:ext>
            </a:extLst>
          </p:cNvPr>
          <p:cNvSpPr/>
          <p:nvPr/>
        </p:nvSpPr>
        <p:spPr>
          <a:xfrm>
            <a:off x="2656702" y="4566730"/>
            <a:ext cx="8683697" cy="996467"/>
          </a:xfrm>
          <a:prstGeom prst="roundRect">
            <a:avLst>
              <a:gd name="adj" fmla="val 3982"/>
            </a:avLst>
          </a:prstGeom>
          <a:solidFill>
            <a:srgbClr val="30206B"/>
          </a:solidFill>
          <a:ln w="19050" cap="flat" cmpd="sng">
            <a:solidFill>
              <a:srgbClr val="30206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180000" tIns="180000" rIns="180000" bIns="180000" anchor="ctr" anchorCtr="0">
            <a:noAutofit/>
          </a:bodyPr>
          <a:lstStyle/>
          <a:p>
            <a:pPr marR="0" lvl="0" algn="l" rtl="0">
              <a:spcAft>
                <a:spcPts val="0"/>
              </a:spcAft>
              <a:buClr>
                <a:srgbClr val="30216A"/>
              </a:buClr>
              <a:buSzPts val="1100"/>
            </a:pPr>
            <a:r>
              <a:rPr lang="en-US" sz="1600" dirty="0">
                <a:solidFill>
                  <a:schemeClr val="bg1"/>
                </a:solidFill>
                <a:latin typeface="Arial" panose="020B0604020202020204" pitchFamily="34" charset="0"/>
                <a:ea typeface="IBM Plex Sans"/>
                <a:cs typeface="Arial" panose="020B0604020202020204" pitchFamily="34" charset="0"/>
                <a:sym typeface="IBM Plex Sans"/>
              </a:rPr>
              <a:t>[Description]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9A29E7C-B3F9-E8EF-56FE-22270BF7FFC1}"/>
              </a:ext>
            </a:extLst>
          </p:cNvPr>
          <p:cNvSpPr txBox="1"/>
          <p:nvPr/>
        </p:nvSpPr>
        <p:spPr>
          <a:xfrm>
            <a:off x="654907" y="4880297"/>
            <a:ext cx="20017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i="0" u="none" strike="noStrike" dirty="0">
                <a:solidFill>
                  <a:srgbClr val="30206B"/>
                </a:solidFill>
                <a:effectLst/>
                <a:latin typeface="Arial" panose="020B0604020202020204" pitchFamily="34" charset="0"/>
              </a:rPr>
              <a:t>[Opportunity 3]</a:t>
            </a:r>
          </a:p>
        </p:txBody>
      </p:sp>
    </p:spTree>
    <p:extLst>
      <p:ext uri="{BB962C8B-B14F-4D97-AF65-F5344CB8AC3E}">
        <p14:creationId xmlns:p14="http://schemas.microsoft.com/office/powerpoint/2010/main" val="145811267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30206B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4" name="Google Shape;64;p11"/>
          <p:cNvSpPr/>
          <p:nvPr/>
        </p:nvSpPr>
        <p:spPr>
          <a:xfrm>
            <a:off x="1450975" y="1142206"/>
            <a:ext cx="4573500" cy="4573500"/>
          </a:xfrm>
          <a:prstGeom prst="ellipse">
            <a:avLst/>
          </a:prstGeom>
          <a:noFill/>
          <a:ln w="19050" cap="flat" cmpd="sng">
            <a:solidFill>
              <a:srgbClr val="D7D7F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5" name="Google Shape;65;p11"/>
          <p:cNvSpPr txBox="1">
            <a:spLocks noGrp="1"/>
          </p:cNvSpPr>
          <p:nvPr>
            <p:ph type="title"/>
          </p:nvPr>
        </p:nvSpPr>
        <p:spPr>
          <a:xfrm>
            <a:off x="4282286" y="3000733"/>
            <a:ext cx="6915183" cy="183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600"/>
              <a:buFont typeface="IBM Plex Sans"/>
              <a:buNone/>
            </a:pPr>
            <a:r>
              <a:rPr lang="en" sz="7000" b="1" dirty="0">
                <a:solidFill>
                  <a:schemeClr val="lt1"/>
                </a:solidFill>
                <a:latin typeface="Arial" panose="020B0604020202020204" pitchFamily="34" charset="0"/>
                <a:ea typeface="IBM Plex Sans"/>
                <a:cs typeface="Arial" panose="020B0604020202020204" pitchFamily="34" charset="0"/>
                <a:sym typeface="IBM Plex Sans"/>
              </a:rPr>
              <a:t>ACTION PLAN</a:t>
            </a:r>
            <a:endParaRPr sz="7000" b="1" dirty="0">
              <a:solidFill>
                <a:schemeClr val="lt1"/>
              </a:solidFill>
              <a:latin typeface="Arial" panose="020B0604020202020204" pitchFamily="34" charset="0"/>
              <a:ea typeface="IBM Plex Sans"/>
              <a:cs typeface="Arial" panose="020B0604020202020204" pitchFamily="34" charset="0"/>
              <a:sym typeface="IBM Plex Sans"/>
            </a:endParaRPr>
          </a:p>
        </p:txBody>
      </p:sp>
    </p:spTree>
    <p:extLst>
      <p:ext uri="{BB962C8B-B14F-4D97-AF65-F5344CB8AC3E}">
        <p14:creationId xmlns:p14="http://schemas.microsoft.com/office/powerpoint/2010/main" val="34404906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125C2E7E-09BD-B870-4346-17A4D05CAF52}"/>
              </a:ext>
            </a:extLst>
          </p:cNvPr>
          <p:cNvSpPr txBox="1"/>
          <p:nvPr/>
        </p:nvSpPr>
        <p:spPr>
          <a:xfrm>
            <a:off x="2756793" y="382635"/>
            <a:ext cx="66784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 to use this presentation template</a:t>
            </a:r>
            <a:endParaRPr lang="en-NL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22843C9-D134-FFEA-DB06-F10BA5241635}"/>
              </a:ext>
            </a:extLst>
          </p:cNvPr>
          <p:cNvSpPr txBox="1"/>
          <p:nvPr/>
        </p:nvSpPr>
        <p:spPr>
          <a:xfrm>
            <a:off x="1055649" y="1422727"/>
            <a:ext cx="10080702" cy="4370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>
              <a:lnSpc>
                <a:spcPts val="2400"/>
              </a:lnSpc>
            </a:pPr>
            <a:r>
              <a:rPr lang="en-US" dirty="0">
                <a:solidFill>
                  <a:srgbClr val="30206B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This template is built to help you present the results of your HR audit in a clear, structured, and business-aligned way. To tailor it to your needs:</a:t>
            </a:r>
          </a:p>
          <a:p>
            <a:pPr marL="285750" lvl="1" indent="-285750">
              <a:lnSpc>
                <a:spcPts val="2400"/>
              </a:lnSpc>
              <a:buFont typeface="Arial" panose="020B0604020202020204" pitchFamily="34" charset="0"/>
              <a:buChar char="•"/>
            </a:pPr>
            <a:endParaRPr lang="en-US" dirty="0">
              <a:solidFill>
                <a:srgbClr val="30206B"/>
              </a:solidFill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L="285750" lvl="1" indent="-285750">
              <a:lnSpc>
                <a:spcPts val="2400"/>
              </a:lnSpc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30206B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Follow the examples on each slide as a guide. Update them with your own findings, data, and  recommendations.</a:t>
            </a:r>
          </a:p>
          <a:p>
            <a:pPr marL="285750" lvl="1" indent="-285750">
              <a:lnSpc>
                <a:spcPts val="2400"/>
              </a:lnSpc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30206B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Replace all placeholders (e.g., “[Description]”) with your organization’s content.</a:t>
            </a:r>
          </a:p>
          <a:p>
            <a:pPr marL="285750" lvl="1" indent="-285750">
              <a:lnSpc>
                <a:spcPts val="2400"/>
              </a:lnSpc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30206B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Reorder, remove, or duplicate slides depending on what’s most relevant to your audience. The flow is flexible.</a:t>
            </a:r>
          </a:p>
          <a:p>
            <a:pPr marL="285750" lvl="1" indent="-285750">
              <a:lnSpc>
                <a:spcPts val="2400"/>
              </a:lnSpc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30206B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Keep it concise — aim for simple, executive-ready messaging.</a:t>
            </a:r>
          </a:p>
          <a:p>
            <a:pPr marL="285750" lvl="1" indent="-285750">
              <a:lnSpc>
                <a:spcPts val="2400"/>
              </a:lnSpc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30206B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Add visuals like charts and icons where relevant to make complex findings easier to digest.</a:t>
            </a:r>
          </a:p>
          <a:p>
            <a:pPr marL="285750" lvl="1" indent="-285750">
              <a:lnSpc>
                <a:spcPts val="2400"/>
              </a:lnSpc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30206B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Consider ending each major section with a one-slide summary of top findings, risks, or actions. This helps executives stay focused.</a:t>
            </a:r>
          </a:p>
          <a:p>
            <a:pPr marL="285750" lvl="1" indent="-285750">
              <a:lnSpc>
                <a:spcPts val="2400"/>
              </a:lnSpc>
              <a:buFont typeface="Arial" panose="020B0604020202020204" pitchFamily="34" charset="0"/>
              <a:buChar char="•"/>
            </a:pPr>
            <a:endParaRPr lang="en-US" sz="1050" dirty="0">
              <a:solidFill>
                <a:srgbClr val="30206B"/>
              </a:solidFill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L="342900" lvl="1" indent="-342900">
              <a:buFont typeface="Symbol" pitchFamily="2" charset="2"/>
              <a:buChar char=""/>
            </a:pPr>
            <a:endParaRPr lang="en-NL" dirty="0">
              <a:effectLst/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551139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" name="Google Shape;358;p3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080000" cy="1080000"/>
          </a:xfrm>
          <a:prstGeom prst="rect">
            <a:avLst/>
          </a:prstGeom>
          <a:noFill/>
          <a:ln>
            <a:noFill/>
          </a:ln>
        </p:spPr>
      </p:pic>
      <p:sp>
        <p:nvSpPr>
          <p:cNvPr id="359" name="Google Shape;359;p31"/>
          <p:cNvSpPr txBox="1">
            <a:spLocks noGrp="1"/>
          </p:cNvSpPr>
          <p:nvPr>
            <p:ph type="title"/>
          </p:nvPr>
        </p:nvSpPr>
        <p:spPr>
          <a:xfrm>
            <a:off x="490575" y="476250"/>
            <a:ext cx="11222100" cy="60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00"/>
              <a:buFont typeface="IBM Plex Sans"/>
              <a:buNone/>
            </a:pPr>
            <a:r>
              <a:rPr lang="en-US" sz="4000" b="1" dirty="0">
                <a:solidFill>
                  <a:srgbClr val="3020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Action Plan</a:t>
            </a:r>
          </a:p>
        </p:txBody>
      </p:sp>
      <p:sp>
        <p:nvSpPr>
          <p:cNvPr id="366" name="Google Shape;366;p31"/>
          <p:cNvSpPr txBox="1">
            <a:spLocks noGrp="1"/>
          </p:cNvSpPr>
          <p:nvPr>
            <p:ph type="title"/>
          </p:nvPr>
        </p:nvSpPr>
        <p:spPr>
          <a:xfrm>
            <a:off x="10636000" y="6142675"/>
            <a:ext cx="1408800" cy="39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600"/>
              <a:buFont typeface="IBM Plex Sans Light"/>
              <a:buNone/>
            </a:pPr>
            <a:r>
              <a:rPr lang="en" sz="1600" i="1" dirty="0">
                <a:solidFill>
                  <a:srgbClr val="3020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[Insert logo]</a:t>
            </a:r>
            <a:r>
              <a:rPr lang="en" sz="4100" dirty="0">
                <a:solidFill>
                  <a:srgbClr val="3020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sz="4100" dirty="0">
              <a:solidFill>
                <a:srgbClr val="30206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40150807-584C-EA43-5246-35EA353A02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4386788"/>
              </p:ext>
            </p:extLst>
          </p:nvPr>
        </p:nvGraphicFramePr>
        <p:xfrm>
          <a:off x="490575" y="1322173"/>
          <a:ext cx="11222101" cy="4584357"/>
        </p:xfrm>
        <a:graphic>
          <a:graphicData uri="http://schemas.openxmlformats.org/drawingml/2006/table">
            <a:tbl>
              <a:tblPr/>
              <a:tblGrid>
                <a:gridCol w="3013008">
                  <a:extLst>
                    <a:ext uri="{9D8B030D-6E8A-4147-A177-3AD203B41FA5}">
                      <a16:colId xmlns:a16="http://schemas.microsoft.com/office/drawing/2014/main" val="1738609819"/>
                    </a:ext>
                  </a:extLst>
                </a:gridCol>
                <a:gridCol w="2056784">
                  <a:extLst>
                    <a:ext uri="{9D8B030D-6E8A-4147-A177-3AD203B41FA5}">
                      <a16:colId xmlns:a16="http://schemas.microsoft.com/office/drawing/2014/main" val="2271684119"/>
                    </a:ext>
                  </a:extLst>
                </a:gridCol>
                <a:gridCol w="1858322">
                  <a:extLst>
                    <a:ext uri="{9D8B030D-6E8A-4147-A177-3AD203B41FA5}">
                      <a16:colId xmlns:a16="http://schemas.microsoft.com/office/drawing/2014/main" val="3408366703"/>
                    </a:ext>
                  </a:extLst>
                </a:gridCol>
                <a:gridCol w="1840281">
                  <a:extLst>
                    <a:ext uri="{9D8B030D-6E8A-4147-A177-3AD203B41FA5}">
                      <a16:colId xmlns:a16="http://schemas.microsoft.com/office/drawing/2014/main" val="785434391"/>
                    </a:ext>
                  </a:extLst>
                </a:gridCol>
                <a:gridCol w="2453706">
                  <a:extLst>
                    <a:ext uri="{9D8B030D-6E8A-4147-A177-3AD203B41FA5}">
                      <a16:colId xmlns:a16="http://schemas.microsoft.com/office/drawing/2014/main" val="2964881485"/>
                    </a:ext>
                  </a:extLst>
                </a:gridCol>
              </a:tblGrid>
              <a:tr h="527896">
                <a:tc gridSpan="5"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Action Item 1: HR Compliance Review and Update</a:t>
                      </a:r>
                      <a:endParaRPr lang="en-US" sz="1800" dirty="0">
                        <a:effectLst/>
                      </a:endParaRPr>
                    </a:p>
                  </a:txBody>
                  <a:tcPr marL="114300" marR="114300" marT="76200" marB="762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206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0860948"/>
                  </a:ext>
                </a:extLst>
              </a:tr>
              <a:tr h="527896"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0" u="none" strike="noStrike" dirty="0">
                          <a:solidFill>
                            <a:srgbClr val="30206B"/>
                          </a:solidFill>
                          <a:effectLst/>
                          <a:latin typeface="Arial" panose="020B0604020202020204" pitchFamily="34" charset="0"/>
                        </a:rPr>
                        <a:t>Initiative</a:t>
                      </a:r>
                      <a:endParaRPr lang="en-US" sz="1600" dirty="0">
                        <a:solidFill>
                          <a:srgbClr val="30206B"/>
                        </a:solidFill>
                        <a:effectLst/>
                      </a:endParaRPr>
                    </a:p>
                  </a:txBody>
                  <a:tcPr marL="114300" marR="114300" marT="76200" marB="762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D7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0" u="none" strike="noStrike" dirty="0">
                          <a:solidFill>
                            <a:srgbClr val="30206B"/>
                          </a:solidFill>
                          <a:effectLst/>
                          <a:latin typeface="Arial" panose="020B0604020202020204" pitchFamily="34" charset="0"/>
                        </a:rPr>
                        <a:t>Responsibility</a:t>
                      </a:r>
                      <a:endParaRPr lang="en-US" sz="1600" dirty="0">
                        <a:solidFill>
                          <a:srgbClr val="30206B"/>
                        </a:solidFill>
                        <a:effectLst/>
                      </a:endParaRPr>
                    </a:p>
                  </a:txBody>
                  <a:tcPr marL="114300" marR="114300" marT="76200" marB="762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D7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0" u="none" strike="noStrike">
                          <a:solidFill>
                            <a:srgbClr val="30206B"/>
                          </a:solidFill>
                          <a:effectLst/>
                          <a:latin typeface="Arial" panose="020B0604020202020204" pitchFamily="34" charset="0"/>
                        </a:rPr>
                        <a:t>Resources</a:t>
                      </a:r>
                      <a:endParaRPr lang="en-US" sz="1600">
                        <a:solidFill>
                          <a:srgbClr val="30206B"/>
                        </a:solidFill>
                        <a:effectLst/>
                      </a:endParaRPr>
                    </a:p>
                  </a:txBody>
                  <a:tcPr marL="114300" marR="114300" marT="76200" marB="762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D7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0" u="none" strike="noStrike" dirty="0">
                          <a:solidFill>
                            <a:srgbClr val="30206B"/>
                          </a:solidFill>
                          <a:effectLst/>
                          <a:latin typeface="Arial" panose="020B0604020202020204" pitchFamily="34" charset="0"/>
                        </a:rPr>
                        <a:t>Timeline</a:t>
                      </a:r>
                      <a:endParaRPr lang="en-US" sz="1600" dirty="0">
                        <a:solidFill>
                          <a:srgbClr val="30206B"/>
                        </a:solidFill>
                        <a:effectLst/>
                      </a:endParaRPr>
                    </a:p>
                  </a:txBody>
                  <a:tcPr marL="114300" marR="114300" marT="76200" marB="762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D7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0" u="none" strike="noStrike" dirty="0">
                          <a:solidFill>
                            <a:srgbClr val="30206B"/>
                          </a:solidFill>
                          <a:effectLst/>
                          <a:latin typeface="Arial" panose="020B0604020202020204" pitchFamily="34" charset="0"/>
                        </a:rPr>
                        <a:t>KPIs for Success</a:t>
                      </a:r>
                      <a:endParaRPr lang="en-US" sz="1600" dirty="0">
                        <a:solidFill>
                          <a:srgbClr val="30206B"/>
                        </a:solidFill>
                        <a:effectLst/>
                      </a:endParaRPr>
                    </a:p>
                  </a:txBody>
                  <a:tcPr marL="114300" marR="114300" marT="76200" marB="762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D7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9630974"/>
                  </a:ext>
                </a:extLst>
              </a:tr>
              <a:tr h="3528565">
                <a:tc>
                  <a:txBody>
                    <a:bodyPr/>
                    <a:lstStyle/>
                    <a:p>
                      <a:pPr marL="285750" indent="-285750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i="0" u="none" strike="noStrike" dirty="0">
                          <a:solidFill>
                            <a:srgbClr val="30206B"/>
                          </a:solidFill>
                          <a:effectLst/>
                          <a:latin typeface="Arial" panose="020B0604020202020204" pitchFamily="34" charset="0"/>
                        </a:rPr>
                        <a:t>Engage external labor counsel to conduct a comprehensive review of all HR policies, procedures, and the employee handbook</a:t>
                      </a:r>
                    </a:p>
                    <a:p>
                      <a:pPr marL="285750" indent="-285750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i="0" u="none" strike="noStrike" dirty="0">
                          <a:solidFill>
                            <a:srgbClr val="30206B"/>
                          </a:solidFill>
                          <a:effectLst/>
                          <a:latin typeface="Arial" panose="020B0604020202020204" pitchFamily="34" charset="0"/>
                        </a:rPr>
                        <a:t>Update all non-compliant policies to align with current California and federal labor laws (e.g., SB 616, wage and hour regulations, harassment prevention training).</a:t>
                      </a:r>
                      <a:endParaRPr lang="en-US" sz="1600" dirty="0">
                        <a:solidFill>
                          <a:srgbClr val="30206B"/>
                        </a:solidFill>
                        <a:effectLst/>
                      </a:endParaRPr>
                    </a:p>
                  </a:txBody>
                  <a:tcPr marL="114300" marR="114300" marT="76200" marB="762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i="0" u="none" strike="noStrike" dirty="0">
                          <a:solidFill>
                            <a:srgbClr val="30206B"/>
                          </a:solidFill>
                          <a:effectLst/>
                          <a:latin typeface="Arial" panose="020B0604020202020204" pitchFamily="34" charset="0"/>
                        </a:rPr>
                        <a:t>HR Director (Lead)</a:t>
                      </a:r>
                    </a:p>
                    <a:p>
                      <a:pPr marL="285750" indent="-285750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i="0" u="none" strike="noStrike" dirty="0">
                          <a:solidFill>
                            <a:srgbClr val="30206B"/>
                          </a:solidFill>
                          <a:effectLst/>
                          <a:latin typeface="Arial" panose="020B0604020202020204" pitchFamily="34" charset="0"/>
                        </a:rPr>
                        <a:t>Legal Counsel</a:t>
                      </a:r>
                    </a:p>
                    <a:p>
                      <a:pPr marL="285750" indent="-285750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i="0" u="none" strike="noStrike" dirty="0">
                          <a:solidFill>
                            <a:srgbClr val="30206B"/>
                          </a:solidFill>
                          <a:effectLst/>
                          <a:latin typeface="Arial" panose="020B0604020202020204" pitchFamily="34" charset="0"/>
                        </a:rPr>
                        <a:t>HR Generalists</a:t>
                      </a:r>
                      <a:endParaRPr lang="en-US" sz="1600" dirty="0">
                        <a:solidFill>
                          <a:srgbClr val="30206B"/>
                        </a:solidFill>
                        <a:effectLst/>
                      </a:endParaRPr>
                    </a:p>
                  </a:txBody>
                  <a:tcPr marL="114300" marR="114300" marT="76200" marB="762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i="0" u="none" strike="noStrike" dirty="0">
                          <a:solidFill>
                            <a:srgbClr val="30206B"/>
                          </a:solidFill>
                          <a:effectLst/>
                          <a:latin typeface="Arial" panose="020B0604020202020204" pitchFamily="34" charset="0"/>
                        </a:rPr>
                        <a:t>Dedicated legal budget (estimated at $15,000)</a:t>
                      </a:r>
                    </a:p>
                    <a:p>
                      <a:pPr marL="285750" indent="-285750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i="0" u="none" strike="noStrike" dirty="0">
                          <a:solidFill>
                            <a:srgbClr val="30206B"/>
                          </a:solidFill>
                          <a:effectLst/>
                          <a:latin typeface="Arial" panose="020B0604020202020204" pitchFamily="34" charset="0"/>
                        </a:rPr>
                        <a:t>HR team time for policy drafting and review.</a:t>
                      </a:r>
                      <a:endParaRPr lang="en-US" sz="1600" dirty="0">
                        <a:solidFill>
                          <a:srgbClr val="30206B"/>
                        </a:solidFill>
                        <a:effectLst/>
                      </a:endParaRPr>
                    </a:p>
                  </a:txBody>
                  <a:tcPr marL="114300" marR="114300" marT="76200" marB="762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0" u="none" strike="noStrike" dirty="0">
                          <a:solidFill>
                            <a:srgbClr val="30206B"/>
                          </a:solidFill>
                          <a:effectLst/>
                          <a:latin typeface="Arial" panose="020B0604020202020204" pitchFamily="34" charset="0"/>
                        </a:rPr>
                        <a:t>Q3 2025 (completion by September 30 2025)</a:t>
                      </a:r>
                      <a:endParaRPr lang="en-US" sz="1600" dirty="0">
                        <a:solidFill>
                          <a:srgbClr val="30206B"/>
                        </a:solidFill>
                        <a:effectLst/>
                      </a:endParaRPr>
                    </a:p>
                  </a:txBody>
                  <a:tcPr marL="114300" marR="114300" marT="76200" marB="762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i="0" u="none" strike="noStrike" dirty="0">
                          <a:solidFill>
                            <a:srgbClr val="30206B"/>
                          </a:solidFill>
                          <a:effectLst/>
                          <a:latin typeface="Arial" panose="020B0604020202020204" pitchFamily="34" charset="0"/>
                        </a:rPr>
                        <a:t>100% of identified non-compliant policies updated and approved by legal counsel</a:t>
                      </a:r>
                    </a:p>
                    <a:p>
                      <a:pPr marL="285750" indent="-285750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i="0" u="none" strike="noStrike" dirty="0">
                          <a:solidFill>
                            <a:srgbClr val="30206B"/>
                          </a:solidFill>
                          <a:effectLst/>
                          <a:latin typeface="Arial" panose="020B0604020202020204" pitchFamily="34" charset="0"/>
                        </a:rPr>
                        <a:t>New employee handbook published and distributed to all employees</a:t>
                      </a:r>
                    </a:p>
                    <a:p>
                      <a:pPr marL="285750" indent="-285750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i="0" u="none" strike="noStrike" dirty="0">
                          <a:solidFill>
                            <a:srgbClr val="30206B"/>
                          </a:solidFill>
                          <a:effectLst/>
                          <a:latin typeface="Arial" panose="020B0604020202020204" pitchFamily="34" charset="0"/>
                        </a:rPr>
                        <a:t>Zero compliance-related penalties or lawsuits in the next 12 months.</a:t>
                      </a:r>
                      <a:endParaRPr lang="en-US" sz="1600" dirty="0">
                        <a:solidFill>
                          <a:srgbClr val="30206B"/>
                        </a:solidFill>
                        <a:effectLst/>
                      </a:endParaRPr>
                    </a:p>
                  </a:txBody>
                  <a:tcPr marL="114300" marR="114300" marT="76200" marB="762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3829342"/>
                  </a:ext>
                </a:extLst>
              </a:tr>
            </a:tbl>
          </a:graphicData>
        </a:graphic>
      </p:graphicFrame>
      <p:sp>
        <p:nvSpPr>
          <p:cNvPr id="3" name="Rectangle 1">
            <a:extLst>
              <a:ext uri="{FF2B5EF4-FFF2-40B4-BE49-F238E27FC236}">
                <a16:creationId xmlns:a16="http://schemas.microsoft.com/office/drawing/2014/main" id="{272925C1-BD78-FC44-F449-2A2F7B3915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-2305556" y="2486275"/>
            <a:ext cx="23093711" cy="8764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29232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" name="Google Shape;358;p3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080000" cy="1080000"/>
          </a:xfrm>
          <a:prstGeom prst="rect">
            <a:avLst/>
          </a:prstGeom>
          <a:noFill/>
          <a:ln>
            <a:noFill/>
          </a:ln>
        </p:spPr>
      </p:pic>
      <p:sp>
        <p:nvSpPr>
          <p:cNvPr id="359" name="Google Shape;359;p31"/>
          <p:cNvSpPr txBox="1">
            <a:spLocks noGrp="1"/>
          </p:cNvSpPr>
          <p:nvPr>
            <p:ph type="title"/>
          </p:nvPr>
        </p:nvSpPr>
        <p:spPr>
          <a:xfrm>
            <a:off x="490575" y="476250"/>
            <a:ext cx="11222100" cy="60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00"/>
              <a:buFont typeface="IBM Plex Sans"/>
              <a:buNone/>
            </a:pPr>
            <a:r>
              <a:rPr lang="en-US" sz="4000" b="1" dirty="0">
                <a:solidFill>
                  <a:srgbClr val="3020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Action Plan</a:t>
            </a:r>
          </a:p>
        </p:txBody>
      </p:sp>
      <p:sp>
        <p:nvSpPr>
          <p:cNvPr id="366" name="Google Shape;366;p31"/>
          <p:cNvSpPr txBox="1">
            <a:spLocks noGrp="1"/>
          </p:cNvSpPr>
          <p:nvPr>
            <p:ph type="title"/>
          </p:nvPr>
        </p:nvSpPr>
        <p:spPr>
          <a:xfrm>
            <a:off x="10636000" y="6142675"/>
            <a:ext cx="1408800" cy="39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600"/>
              <a:buFont typeface="IBM Plex Sans Light"/>
              <a:buNone/>
            </a:pPr>
            <a:r>
              <a:rPr lang="en" sz="1600" i="1" dirty="0">
                <a:solidFill>
                  <a:srgbClr val="3020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[Insert logo]</a:t>
            </a:r>
            <a:r>
              <a:rPr lang="en" sz="4100" dirty="0">
                <a:solidFill>
                  <a:srgbClr val="3020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sz="4100" dirty="0">
              <a:solidFill>
                <a:srgbClr val="30206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40150807-584C-EA43-5246-35EA353A02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4603589"/>
              </p:ext>
            </p:extLst>
          </p:nvPr>
        </p:nvGraphicFramePr>
        <p:xfrm>
          <a:off x="490575" y="1322173"/>
          <a:ext cx="11222101" cy="4584357"/>
        </p:xfrm>
        <a:graphic>
          <a:graphicData uri="http://schemas.openxmlformats.org/drawingml/2006/table">
            <a:tbl>
              <a:tblPr/>
              <a:tblGrid>
                <a:gridCol w="3013008">
                  <a:extLst>
                    <a:ext uri="{9D8B030D-6E8A-4147-A177-3AD203B41FA5}">
                      <a16:colId xmlns:a16="http://schemas.microsoft.com/office/drawing/2014/main" val="1738609819"/>
                    </a:ext>
                  </a:extLst>
                </a:gridCol>
                <a:gridCol w="2056784">
                  <a:extLst>
                    <a:ext uri="{9D8B030D-6E8A-4147-A177-3AD203B41FA5}">
                      <a16:colId xmlns:a16="http://schemas.microsoft.com/office/drawing/2014/main" val="2271684119"/>
                    </a:ext>
                  </a:extLst>
                </a:gridCol>
                <a:gridCol w="1858322">
                  <a:extLst>
                    <a:ext uri="{9D8B030D-6E8A-4147-A177-3AD203B41FA5}">
                      <a16:colId xmlns:a16="http://schemas.microsoft.com/office/drawing/2014/main" val="3408366703"/>
                    </a:ext>
                  </a:extLst>
                </a:gridCol>
                <a:gridCol w="1840281">
                  <a:extLst>
                    <a:ext uri="{9D8B030D-6E8A-4147-A177-3AD203B41FA5}">
                      <a16:colId xmlns:a16="http://schemas.microsoft.com/office/drawing/2014/main" val="785434391"/>
                    </a:ext>
                  </a:extLst>
                </a:gridCol>
                <a:gridCol w="2453706">
                  <a:extLst>
                    <a:ext uri="{9D8B030D-6E8A-4147-A177-3AD203B41FA5}">
                      <a16:colId xmlns:a16="http://schemas.microsoft.com/office/drawing/2014/main" val="2964881485"/>
                    </a:ext>
                  </a:extLst>
                </a:gridCol>
              </a:tblGrid>
              <a:tr h="527896">
                <a:tc gridSpan="5"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Action Item 2</a:t>
                      </a:r>
                      <a:endParaRPr lang="en-US" sz="1800" dirty="0">
                        <a:effectLst/>
                      </a:endParaRPr>
                    </a:p>
                  </a:txBody>
                  <a:tcPr marL="114300" marR="114300" marT="76200" marB="762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206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0860948"/>
                  </a:ext>
                </a:extLst>
              </a:tr>
              <a:tr h="527896"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0" u="none" strike="noStrike" dirty="0">
                          <a:solidFill>
                            <a:srgbClr val="30206B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Initiative</a:t>
                      </a:r>
                      <a:endParaRPr lang="en-US" sz="1600" dirty="0">
                        <a:solidFill>
                          <a:srgbClr val="30206B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4300" marR="114300" marT="76200" marB="762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D7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0" u="none" strike="noStrike" dirty="0">
                          <a:solidFill>
                            <a:srgbClr val="30206B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Responsibility</a:t>
                      </a:r>
                      <a:endParaRPr lang="en-US" sz="1600" dirty="0">
                        <a:solidFill>
                          <a:srgbClr val="30206B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4300" marR="114300" marT="76200" marB="762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D7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0" u="none" strike="noStrike" dirty="0">
                          <a:solidFill>
                            <a:srgbClr val="30206B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Resources</a:t>
                      </a:r>
                      <a:endParaRPr lang="en-US" sz="1600" dirty="0">
                        <a:solidFill>
                          <a:srgbClr val="30206B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4300" marR="114300" marT="76200" marB="762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D7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0" u="none" strike="noStrike" dirty="0">
                          <a:solidFill>
                            <a:srgbClr val="30206B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Timeline</a:t>
                      </a:r>
                      <a:endParaRPr lang="en-US" sz="1600" dirty="0">
                        <a:solidFill>
                          <a:srgbClr val="30206B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4300" marR="114300" marT="76200" marB="762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D7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0" u="none" strike="noStrike" dirty="0">
                          <a:solidFill>
                            <a:srgbClr val="30206B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KPIs for Success</a:t>
                      </a:r>
                      <a:endParaRPr lang="en-US" sz="1600" dirty="0">
                        <a:solidFill>
                          <a:srgbClr val="30206B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4300" marR="114300" marT="76200" marB="762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D7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9630974"/>
                  </a:ext>
                </a:extLst>
              </a:tr>
              <a:tr h="3528565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solidFill>
                          <a:srgbClr val="30206B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4300" marR="114300" marT="76200" marB="762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solidFill>
                          <a:srgbClr val="30206B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4300" marR="114300" marT="76200" marB="762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solidFill>
                          <a:srgbClr val="30206B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4300" marR="114300" marT="76200" marB="762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solidFill>
                          <a:srgbClr val="30206B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4300" marR="114300" marT="76200" marB="762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solidFill>
                          <a:srgbClr val="30206B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4300" marR="114300" marT="76200" marB="762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3829342"/>
                  </a:ext>
                </a:extLst>
              </a:tr>
            </a:tbl>
          </a:graphicData>
        </a:graphic>
      </p:graphicFrame>
      <p:sp>
        <p:nvSpPr>
          <p:cNvPr id="3" name="Rectangle 1">
            <a:extLst>
              <a:ext uri="{FF2B5EF4-FFF2-40B4-BE49-F238E27FC236}">
                <a16:creationId xmlns:a16="http://schemas.microsoft.com/office/drawing/2014/main" id="{272925C1-BD78-FC44-F449-2A2F7B3915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-2305556" y="2486275"/>
            <a:ext cx="23093711" cy="8764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04943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30206B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4" name="Google Shape;64;p11"/>
          <p:cNvSpPr/>
          <p:nvPr/>
        </p:nvSpPr>
        <p:spPr>
          <a:xfrm>
            <a:off x="1450975" y="1142206"/>
            <a:ext cx="4573500" cy="4573500"/>
          </a:xfrm>
          <a:prstGeom prst="ellipse">
            <a:avLst/>
          </a:prstGeom>
          <a:noFill/>
          <a:ln w="19050" cap="flat" cmpd="sng">
            <a:solidFill>
              <a:srgbClr val="D7D7F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5" name="Google Shape;65;p11"/>
          <p:cNvSpPr txBox="1">
            <a:spLocks noGrp="1"/>
          </p:cNvSpPr>
          <p:nvPr>
            <p:ph type="title"/>
          </p:nvPr>
        </p:nvSpPr>
        <p:spPr>
          <a:xfrm>
            <a:off x="4306999" y="2012192"/>
            <a:ext cx="6915183" cy="183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600"/>
              <a:buFont typeface="IBM Plex Sans"/>
              <a:buNone/>
            </a:pPr>
            <a:r>
              <a:rPr lang="en" sz="7000" b="1" dirty="0">
                <a:solidFill>
                  <a:schemeClr val="lt1"/>
                </a:solidFill>
                <a:latin typeface="Arial" panose="020B0604020202020204" pitchFamily="34" charset="0"/>
                <a:ea typeface="IBM Plex Sans"/>
                <a:cs typeface="Arial" panose="020B0604020202020204" pitchFamily="34" charset="0"/>
                <a:sym typeface="IBM Plex Sans"/>
              </a:rPr>
              <a:t>PROGRESS TRACKING &amp; REVIEW</a:t>
            </a:r>
            <a:endParaRPr sz="7000" b="1" dirty="0">
              <a:solidFill>
                <a:schemeClr val="lt1"/>
              </a:solidFill>
              <a:latin typeface="Arial" panose="020B0604020202020204" pitchFamily="34" charset="0"/>
              <a:ea typeface="IBM Plex Sans"/>
              <a:cs typeface="Arial" panose="020B0604020202020204" pitchFamily="34" charset="0"/>
              <a:sym typeface="IBM Plex Sans"/>
            </a:endParaRPr>
          </a:p>
        </p:txBody>
      </p:sp>
    </p:spTree>
    <p:extLst>
      <p:ext uri="{BB962C8B-B14F-4D97-AF65-F5344CB8AC3E}">
        <p14:creationId xmlns:p14="http://schemas.microsoft.com/office/powerpoint/2010/main" val="254925518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2"/>
          <p:cNvSpPr txBox="1">
            <a:spLocks noGrp="1"/>
          </p:cNvSpPr>
          <p:nvPr>
            <p:ph type="title"/>
          </p:nvPr>
        </p:nvSpPr>
        <p:spPr>
          <a:xfrm>
            <a:off x="490575" y="476250"/>
            <a:ext cx="11222100" cy="60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00"/>
              <a:buFont typeface="IBM Plex Sans"/>
              <a:buNone/>
            </a:pPr>
            <a:r>
              <a:rPr lang="en-US" sz="4000" b="1" dirty="0">
                <a:solidFill>
                  <a:srgbClr val="3020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Progress Tracking &amp; Review</a:t>
            </a:r>
          </a:p>
        </p:txBody>
      </p:sp>
      <p:pic>
        <p:nvPicPr>
          <p:cNvPr id="71" name="Google Shape;71;p1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080000" cy="1080000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12"/>
          <p:cNvSpPr txBox="1">
            <a:spLocks noGrp="1"/>
          </p:cNvSpPr>
          <p:nvPr>
            <p:ph type="title"/>
          </p:nvPr>
        </p:nvSpPr>
        <p:spPr>
          <a:xfrm>
            <a:off x="10636000" y="6142675"/>
            <a:ext cx="1408800" cy="39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600"/>
              <a:buFont typeface="IBM Plex Sans Light"/>
              <a:buNone/>
            </a:pPr>
            <a:r>
              <a:rPr lang="en" sz="1600" i="1" dirty="0">
                <a:solidFill>
                  <a:srgbClr val="3020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[Insert logo]</a:t>
            </a:r>
            <a:r>
              <a:rPr lang="en" sz="4100" dirty="0">
                <a:solidFill>
                  <a:srgbClr val="3020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sz="4100" dirty="0">
              <a:solidFill>
                <a:srgbClr val="30206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ounded Rectangle 1">
            <a:extLst>
              <a:ext uri="{FF2B5EF4-FFF2-40B4-BE49-F238E27FC236}">
                <a16:creationId xmlns:a16="http://schemas.microsoft.com/office/drawing/2014/main" id="{590905E3-3112-EEC0-03C6-B8F85313F020}"/>
              </a:ext>
            </a:extLst>
          </p:cNvPr>
          <p:cNvSpPr/>
          <p:nvPr/>
        </p:nvSpPr>
        <p:spPr>
          <a:xfrm>
            <a:off x="490576" y="1583558"/>
            <a:ext cx="10988714" cy="1258496"/>
          </a:xfrm>
          <a:prstGeom prst="roundRect">
            <a:avLst/>
          </a:prstGeom>
          <a:solidFill>
            <a:srgbClr val="D7D7F6"/>
          </a:solidFill>
          <a:ln w="38100">
            <a:solidFill>
              <a:srgbClr val="30206B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36B04D7-9FF5-E466-A588-CB02F0D0F19D}"/>
              </a:ext>
            </a:extLst>
          </p:cNvPr>
          <p:cNvSpPr txBox="1"/>
          <p:nvPr/>
        </p:nvSpPr>
        <p:spPr>
          <a:xfrm>
            <a:off x="648539" y="1889640"/>
            <a:ext cx="10672785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1800" b="1" i="0" u="none" strike="noStrike" dirty="0">
                <a:solidFill>
                  <a:srgbClr val="30206B"/>
                </a:solidFill>
                <a:effectLst/>
                <a:latin typeface="Arial" panose="020B0604020202020204" pitchFamily="34" charset="0"/>
              </a:rPr>
              <a:t>Progress on these three action items will be reviewed bi-weekly by the HR leadership team, and reported quarterly to the Executive Leadership Team.</a:t>
            </a:r>
          </a:p>
        </p:txBody>
      </p:sp>
      <p:sp>
        <p:nvSpPr>
          <p:cNvPr id="12" name="Rounded Rectangle 11">
            <a:extLst>
              <a:ext uri="{FF2B5EF4-FFF2-40B4-BE49-F238E27FC236}">
                <a16:creationId xmlns:a16="http://schemas.microsoft.com/office/drawing/2014/main" id="{BE08BE99-15BB-53BE-706E-13DD7E352C82}"/>
              </a:ext>
            </a:extLst>
          </p:cNvPr>
          <p:cNvSpPr/>
          <p:nvPr/>
        </p:nvSpPr>
        <p:spPr>
          <a:xfrm>
            <a:off x="490576" y="3122125"/>
            <a:ext cx="10988714" cy="1258496"/>
          </a:xfrm>
          <a:prstGeom prst="roundRect">
            <a:avLst/>
          </a:prstGeom>
          <a:solidFill>
            <a:srgbClr val="D7D7F6"/>
          </a:solidFill>
          <a:ln w="38100">
            <a:solidFill>
              <a:srgbClr val="30206B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13" name="Rounded Rectangle 12">
            <a:extLst>
              <a:ext uri="{FF2B5EF4-FFF2-40B4-BE49-F238E27FC236}">
                <a16:creationId xmlns:a16="http://schemas.microsoft.com/office/drawing/2014/main" id="{9B71202F-6EC8-5733-E435-4F35DFB3E7F6}"/>
              </a:ext>
            </a:extLst>
          </p:cNvPr>
          <p:cNvSpPr/>
          <p:nvPr/>
        </p:nvSpPr>
        <p:spPr>
          <a:xfrm>
            <a:off x="490574" y="4660692"/>
            <a:ext cx="10988714" cy="1258496"/>
          </a:xfrm>
          <a:prstGeom prst="roundRect">
            <a:avLst/>
          </a:prstGeom>
          <a:solidFill>
            <a:srgbClr val="D7D7F6"/>
          </a:solidFill>
          <a:ln w="38100">
            <a:solidFill>
              <a:srgbClr val="30206B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2782920-ADE1-A0CE-BD6F-4A103C1AB3A4}"/>
              </a:ext>
            </a:extLst>
          </p:cNvPr>
          <p:cNvSpPr txBox="1"/>
          <p:nvPr/>
        </p:nvSpPr>
        <p:spPr>
          <a:xfrm>
            <a:off x="648538" y="3449530"/>
            <a:ext cx="10672785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1800" b="1" i="0" u="none" strike="noStrike" dirty="0">
                <a:solidFill>
                  <a:srgbClr val="30206B"/>
                </a:solidFill>
                <a:effectLst/>
                <a:latin typeface="Arial" panose="020B0604020202020204" pitchFamily="34" charset="0"/>
              </a:rPr>
              <a:t>The HR Director, as designated project manager, will oversee the implementation of these action items and track KPIs.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0C31408-FBE4-F9E7-879C-489B0F77B652}"/>
              </a:ext>
            </a:extLst>
          </p:cNvPr>
          <p:cNvSpPr txBox="1"/>
          <p:nvPr/>
        </p:nvSpPr>
        <p:spPr>
          <a:xfrm>
            <a:off x="667615" y="5105273"/>
            <a:ext cx="10672785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1800" b="1" i="0" u="none" strike="noStrike" dirty="0">
                <a:solidFill>
                  <a:srgbClr val="30206B"/>
                </a:solidFill>
                <a:effectLst/>
                <a:latin typeface="Arial" panose="020B0604020202020204" pitchFamily="34" charset="0"/>
              </a:rPr>
              <a:t>A follow-up HR audit will be scheduled for July 2026 to assess the impact of these changes.</a:t>
            </a:r>
          </a:p>
        </p:txBody>
      </p:sp>
    </p:spTree>
    <p:extLst>
      <p:ext uri="{BB962C8B-B14F-4D97-AF65-F5344CB8AC3E}">
        <p14:creationId xmlns:p14="http://schemas.microsoft.com/office/powerpoint/2010/main" val="222270223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30206B"/>
          </a:solidFill>
          <a:ln>
            <a:solidFill>
              <a:srgbClr val="D7D7F6"/>
            </a:solidFill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4" name="Google Shape;64;p11"/>
          <p:cNvSpPr/>
          <p:nvPr/>
        </p:nvSpPr>
        <p:spPr>
          <a:xfrm>
            <a:off x="1450975" y="1142206"/>
            <a:ext cx="4573500" cy="4573500"/>
          </a:xfrm>
          <a:prstGeom prst="ellipse">
            <a:avLst/>
          </a:prstGeom>
          <a:noFill/>
          <a:ln w="19050" cap="flat" cmpd="sng">
            <a:solidFill>
              <a:srgbClr val="D7D7F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5" name="Google Shape;65;p11"/>
          <p:cNvSpPr txBox="1">
            <a:spLocks noGrp="1"/>
          </p:cNvSpPr>
          <p:nvPr>
            <p:ph type="title"/>
          </p:nvPr>
        </p:nvSpPr>
        <p:spPr>
          <a:xfrm>
            <a:off x="4459399" y="2922992"/>
            <a:ext cx="6915183" cy="183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600"/>
              <a:buFont typeface="IBM Plex Sans"/>
              <a:buNone/>
            </a:pPr>
            <a:r>
              <a:rPr lang="en" sz="7000" b="1" dirty="0">
                <a:solidFill>
                  <a:schemeClr val="lt1"/>
                </a:solidFill>
                <a:latin typeface="Arial" panose="020B0604020202020204" pitchFamily="34" charset="0"/>
                <a:ea typeface="IBM Plex Sans"/>
                <a:cs typeface="Arial" panose="020B0604020202020204" pitchFamily="34" charset="0"/>
                <a:sym typeface="IBM Plex Sans"/>
              </a:rPr>
              <a:t>APPENDICES</a:t>
            </a:r>
            <a:endParaRPr sz="7000" b="1" dirty="0">
              <a:solidFill>
                <a:schemeClr val="lt1"/>
              </a:solidFill>
              <a:latin typeface="Arial" panose="020B0604020202020204" pitchFamily="34" charset="0"/>
              <a:ea typeface="IBM Plex Sans"/>
              <a:cs typeface="Arial" panose="020B0604020202020204" pitchFamily="34" charset="0"/>
              <a:sym typeface="IBM Plex Sans"/>
            </a:endParaRPr>
          </a:p>
        </p:txBody>
      </p:sp>
    </p:spTree>
    <p:extLst>
      <p:ext uri="{BB962C8B-B14F-4D97-AF65-F5344CB8AC3E}">
        <p14:creationId xmlns:p14="http://schemas.microsoft.com/office/powerpoint/2010/main" val="260506491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2"/>
          <p:cNvSpPr txBox="1">
            <a:spLocks noGrp="1"/>
          </p:cNvSpPr>
          <p:nvPr>
            <p:ph type="title"/>
          </p:nvPr>
        </p:nvSpPr>
        <p:spPr>
          <a:xfrm>
            <a:off x="490575" y="476250"/>
            <a:ext cx="11222100" cy="60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00"/>
              <a:buFont typeface="IBM Plex Sans"/>
              <a:buNone/>
            </a:pPr>
            <a:r>
              <a:rPr lang="en" sz="4000" b="1" dirty="0">
                <a:solidFill>
                  <a:srgbClr val="3020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Appendices</a:t>
            </a:r>
            <a:endParaRPr sz="4000" b="1" dirty="0">
              <a:solidFill>
                <a:srgbClr val="30206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1" name="Google Shape;71;p1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080000" cy="1080000"/>
          </a:xfrm>
          <a:prstGeom prst="rect">
            <a:avLst/>
          </a:prstGeom>
          <a:noFill/>
          <a:ln>
            <a:noFill/>
          </a:ln>
        </p:spPr>
      </p:pic>
      <p:sp>
        <p:nvSpPr>
          <p:cNvPr id="72" name="Google Shape;72;p12"/>
          <p:cNvSpPr txBox="1">
            <a:spLocks noGrp="1"/>
          </p:cNvSpPr>
          <p:nvPr>
            <p:ph type="body" idx="1"/>
          </p:nvPr>
        </p:nvSpPr>
        <p:spPr>
          <a:xfrm>
            <a:off x="514900" y="1312368"/>
            <a:ext cx="10825500" cy="54026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101600" indent="0">
              <a:spcBef>
                <a:spcPts val="0"/>
              </a:spcBef>
              <a:buNone/>
            </a:pPr>
            <a:r>
              <a:rPr lang="en-US" sz="1800" b="1" dirty="0">
                <a:solidFill>
                  <a:srgbClr val="3020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section contains the following supporting documentation:</a:t>
            </a:r>
          </a:p>
          <a:p>
            <a:pPr marL="101600" indent="0">
              <a:spcBef>
                <a:spcPts val="0"/>
              </a:spcBef>
              <a:buNone/>
            </a:pPr>
            <a:endParaRPr lang="en-US" sz="1800" b="1" dirty="0">
              <a:solidFill>
                <a:srgbClr val="30206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</a:pPr>
            <a:r>
              <a:rPr lang="en-US" sz="1800" dirty="0">
                <a:solidFill>
                  <a:srgbClr val="3020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Detailed employee survey results and verbatim comments</a:t>
            </a:r>
          </a:p>
          <a:p>
            <a:pPr>
              <a:spcBef>
                <a:spcPts val="0"/>
              </a:spcBef>
            </a:pPr>
            <a:r>
              <a:rPr lang="en-US" sz="1800" dirty="0">
                <a:solidFill>
                  <a:srgbClr val="3020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Raw HRIS data tables (e.g., turnover rates by department, time to hire by role)</a:t>
            </a:r>
          </a:p>
          <a:p>
            <a:pPr>
              <a:spcBef>
                <a:spcPts val="0"/>
              </a:spcBef>
            </a:pPr>
            <a:r>
              <a:rPr lang="en-US" sz="1800" dirty="0">
                <a:solidFill>
                  <a:srgbClr val="3020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Interview transcripts (anonymized)</a:t>
            </a:r>
          </a:p>
          <a:p>
            <a:pPr>
              <a:spcBef>
                <a:spcPts val="0"/>
              </a:spcBef>
            </a:pPr>
            <a:r>
              <a:rPr lang="en-US" sz="1800" dirty="0">
                <a:solidFill>
                  <a:srgbClr val="3020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Specific California Labor Code references for compliance issues</a:t>
            </a:r>
          </a:p>
          <a:p>
            <a:pPr>
              <a:spcBef>
                <a:spcPts val="0"/>
              </a:spcBef>
            </a:pPr>
            <a:r>
              <a:rPr lang="en-US" sz="1800" dirty="0">
                <a:solidFill>
                  <a:srgbClr val="3020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Cost-benefit analysis for HRIS </a:t>
            </a:r>
            <a:r>
              <a:rPr lang="en-US" sz="1800">
                <a:solidFill>
                  <a:srgbClr val="3020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implementation.</a:t>
            </a:r>
            <a:endParaRPr lang="en-US" sz="1800" b="1" dirty="0">
              <a:solidFill>
                <a:srgbClr val="30206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1600" indent="0">
              <a:spcBef>
                <a:spcPts val="0"/>
              </a:spcBef>
              <a:buNone/>
            </a:pPr>
            <a:endParaRPr lang="en-US" sz="1800" dirty="0">
              <a:solidFill>
                <a:srgbClr val="30206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3" name="Google Shape;73;p12"/>
          <p:cNvSpPr txBox="1">
            <a:spLocks noGrp="1"/>
          </p:cNvSpPr>
          <p:nvPr>
            <p:ph type="title"/>
          </p:nvPr>
        </p:nvSpPr>
        <p:spPr>
          <a:xfrm>
            <a:off x="10636000" y="6142675"/>
            <a:ext cx="1408800" cy="39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600"/>
              <a:buFont typeface="IBM Plex Sans Light"/>
              <a:buNone/>
            </a:pPr>
            <a:r>
              <a:rPr lang="en" sz="1600" i="1" dirty="0">
                <a:solidFill>
                  <a:srgbClr val="3020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[Insert logo]</a:t>
            </a:r>
            <a:r>
              <a:rPr lang="en" sz="4100" dirty="0">
                <a:solidFill>
                  <a:srgbClr val="3020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sz="4100" dirty="0">
              <a:solidFill>
                <a:srgbClr val="30206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25823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0206B"/>
        </a:solidFill>
        <a:effectLst/>
      </p:bgPr>
    </p:bg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9"/>
          <p:cNvSpPr txBox="1">
            <a:spLocks noGrp="1"/>
          </p:cNvSpPr>
          <p:nvPr>
            <p:ph type="title"/>
          </p:nvPr>
        </p:nvSpPr>
        <p:spPr>
          <a:xfrm>
            <a:off x="484950" y="2681300"/>
            <a:ext cx="11222100" cy="128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600"/>
              <a:buFont typeface="IBM Plex Sans Light"/>
              <a:buNone/>
            </a:pPr>
            <a:r>
              <a:rPr lang="en" sz="7000" b="1" dirty="0">
                <a:solidFill>
                  <a:schemeClr val="bg1"/>
                </a:solidFill>
                <a:latin typeface="Arial" panose="020B0604020202020204" pitchFamily="34" charset="0"/>
                <a:ea typeface="IBM Plex Sans"/>
                <a:cs typeface="Arial" panose="020B0604020202020204" pitchFamily="34" charset="0"/>
                <a:sym typeface="IBM Plex Sans"/>
              </a:rPr>
              <a:t>[HR AUDIT REPORT NAME] </a:t>
            </a:r>
            <a:endParaRPr sz="7000" b="1" dirty="0">
              <a:solidFill>
                <a:schemeClr val="bg1"/>
              </a:solidFill>
              <a:latin typeface="Arial" panose="020B0604020202020204" pitchFamily="34" charset="0"/>
              <a:ea typeface="IBM Plex Sans"/>
              <a:cs typeface="Arial" panose="020B0604020202020204" pitchFamily="34" charset="0"/>
              <a:sym typeface="IBM Plex Sans"/>
            </a:endParaRPr>
          </a:p>
        </p:txBody>
      </p:sp>
      <p:sp>
        <p:nvSpPr>
          <p:cNvPr id="33" name="Google Shape;33;p9"/>
          <p:cNvSpPr txBox="1">
            <a:spLocks noGrp="1"/>
          </p:cNvSpPr>
          <p:nvPr>
            <p:ph type="title"/>
          </p:nvPr>
        </p:nvSpPr>
        <p:spPr>
          <a:xfrm>
            <a:off x="484950" y="1478450"/>
            <a:ext cx="11222100" cy="93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600"/>
              <a:buFont typeface="IBM Plex Sans Light"/>
              <a:buNone/>
            </a:pPr>
            <a:r>
              <a:rPr lang="en" sz="55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[Organization’s name]</a:t>
            </a:r>
            <a:endParaRPr sz="55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Google Shape;34;p9"/>
          <p:cNvSpPr txBox="1">
            <a:spLocks noGrp="1"/>
          </p:cNvSpPr>
          <p:nvPr>
            <p:ph type="title"/>
          </p:nvPr>
        </p:nvSpPr>
        <p:spPr>
          <a:xfrm>
            <a:off x="484950" y="4800602"/>
            <a:ext cx="11222100" cy="93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600"/>
              <a:buFont typeface="IBM Plex Sans Light"/>
              <a:buNone/>
            </a:pPr>
            <a:r>
              <a:rPr lang="en" sz="3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[Date]</a:t>
            </a:r>
            <a:r>
              <a:rPr lang="en" sz="55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sz="55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Google Shape;35;p9"/>
          <p:cNvSpPr txBox="1">
            <a:spLocks noGrp="1"/>
          </p:cNvSpPr>
          <p:nvPr>
            <p:ph type="title"/>
          </p:nvPr>
        </p:nvSpPr>
        <p:spPr>
          <a:xfrm>
            <a:off x="287425" y="5637100"/>
            <a:ext cx="2370000" cy="93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600"/>
              <a:buFont typeface="IBM Plex Sans Light"/>
              <a:buNone/>
            </a:pPr>
            <a:r>
              <a:rPr lang="en" sz="30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[Logo]</a:t>
            </a:r>
            <a:r>
              <a:rPr lang="en" sz="55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sz="55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33165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1"/>
          <p:cNvSpPr/>
          <p:nvPr/>
        </p:nvSpPr>
        <p:spPr>
          <a:xfrm>
            <a:off x="0" y="17585"/>
            <a:ext cx="12192000" cy="6858000"/>
          </a:xfrm>
          <a:prstGeom prst="rect">
            <a:avLst/>
          </a:prstGeom>
          <a:solidFill>
            <a:srgbClr val="30206B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4" name="Google Shape;64;p11"/>
          <p:cNvSpPr/>
          <p:nvPr/>
        </p:nvSpPr>
        <p:spPr>
          <a:xfrm>
            <a:off x="1450975" y="1142206"/>
            <a:ext cx="4573500" cy="4573500"/>
          </a:xfrm>
          <a:prstGeom prst="ellipse">
            <a:avLst/>
          </a:prstGeom>
          <a:noFill/>
          <a:ln w="19050" cap="flat" cmpd="sng">
            <a:solidFill>
              <a:srgbClr val="D7D7F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5" name="Google Shape;65;p11"/>
          <p:cNvSpPr txBox="1">
            <a:spLocks noGrp="1"/>
          </p:cNvSpPr>
          <p:nvPr>
            <p:ph type="title"/>
          </p:nvPr>
        </p:nvSpPr>
        <p:spPr>
          <a:xfrm>
            <a:off x="4305823" y="2538936"/>
            <a:ext cx="6336900" cy="183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600"/>
              <a:buFont typeface="IBM Plex Sans"/>
              <a:buNone/>
            </a:pPr>
            <a:r>
              <a:rPr lang="en" sz="7000" b="1" dirty="0">
                <a:solidFill>
                  <a:schemeClr val="lt1"/>
                </a:solidFill>
                <a:latin typeface="Arial" panose="020B0604020202020204" pitchFamily="34" charset="0"/>
                <a:ea typeface="IBM Plex Sans"/>
                <a:cs typeface="Arial" panose="020B0604020202020204" pitchFamily="34" charset="0"/>
                <a:sym typeface="IBM Plex Sans"/>
              </a:rPr>
              <a:t>EXECUTIVE SUMMARY</a:t>
            </a:r>
            <a:endParaRPr sz="7000" b="1" dirty="0">
              <a:solidFill>
                <a:schemeClr val="lt1"/>
              </a:solidFill>
              <a:latin typeface="Arial" panose="020B0604020202020204" pitchFamily="34" charset="0"/>
              <a:ea typeface="IBM Plex Sans"/>
              <a:cs typeface="Arial" panose="020B0604020202020204" pitchFamily="34" charset="0"/>
              <a:sym typeface="IBM Plex San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2"/>
          <p:cNvSpPr txBox="1">
            <a:spLocks noGrp="1"/>
          </p:cNvSpPr>
          <p:nvPr>
            <p:ph type="title"/>
          </p:nvPr>
        </p:nvSpPr>
        <p:spPr>
          <a:xfrm>
            <a:off x="490575" y="476250"/>
            <a:ext cx="11222100" cy="60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00"/>
              <a:buFont typeface="IBM Plex Sans"/>
              <a:buNone/>
            </a:pPr>
            <a:r>
              <a:rPr lang="en" sz="4000" b="1" dirty="0">
                <a:solidFill>
                  <a:srgbClr val="3020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Executive Summary</a:t>
            </a:r>
            <a:endParaRPr sz="4000" b="1" dirty="0">
              <a:solidFill>
                <a:srgbClr val="30206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1" name="Google Shape;71;p1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080000" cy="1080000"/>
          </a:xfrm>
          <a:prstGeom prst="rect">
            <a:avLst/>
          </a:prstGeom>
          <a:noFill/>
          <a:ln>
            <a:noFill/>
          </a:ln>
        </p:spPr>
      </p:pic>
      <p:sp>
        <p:nvSpPr>
          <p:cNvPr id="72" name="Google Shape;72;p12"/>
          <p:cNvSpPr txBox="1">
            <a:spLocks noGrp="1"/>
          </p:cNvSpPr>
          <p:nvPr>
            <p:ph type="body" idx="1"/>
          </p:nvPr>
        </p:nvSpPr>
        <p:spPr>
          <a:xfrm>
            <a:off x="540000" y="1215820"/>
            <a:ext cx="10825500" cy="16461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101600" indent="0">
              <a:spcBef>
                <a:spcPts val="0"/>
              </a:spcBef>
              <a:buNone/>
            </a:pPr>
            <a:r>
              <a:rPr lang="en-US" sz="1800" dirty="0">
                <a:solidFill>
                  <a:srgbClr val="3020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HR Audit Report summarizes the findings of a comprehensive review of Human Resources policies, procedures, and systems at </a:t>
            </a:r>
            <a:r>
              <a:rPr lang="en-GB" sz="1800" dirty="0">
                <a:solidFill>
                  <a:srgbClr val="3020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[Organization Name]</a:t>
            </a:r>
            <a:r>
              <a:rPr lang="en-US" sz="1800" dirty="0">
                <a:solidFill>
                  <a:srgbClr val="3020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101600" indent="0">
              <a:spcBef>
                <a:spcPts val="0"/>
              </a:spcBef>
              <a:buNone/>
            </a:pPr>
            <a:endParaRPr lang="en-US" sz="1800" dirty="0">
              <a:solidFill>
                <a:srgbClr val="30206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1600" indent="0">
              <a:spcBef>
                <a:spcPts val="0"/>
              </a:spcBef>
              <a:buNone/>
            </a:pPr>
            <a:r>
              <a:rPr lang="en-US" sz="1800" dirty="0">
                <a:solidFill>
                  <a:srgbClr val="3020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audit aimed to identify areas of strength, compliance gaps, and opportunities for process improvement and efficiency enhancement.</a:t>
            </a:r>
          </a:p>
          <a:p>
            <a:pPr marL="101600" indent="0">
              <a:spcBef>
                <a:spcPts val="0"/>
              </a:spcBef>
              <a:buNone/>
            </a:pPr>
            <a:endParaRPr lang="en-US" sz="2000" dirty="0">
              <a:solidFill>
                <a:srgbClr val="30206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3" name="Google Shape;73;p12"/>
          <p:cNvSpPr txBox="1">
            <a:spLocks noGrp="1"/>
          </p:cNvSpPr>
          <p:nvPr>
            <p:ph type="title"/>
          </p:nvPr>
        </p:nvSpPr>
        <p:spPr>
          <a:xfrm>
            <a:off x="10636000" y="6142675"/>
            <a:ext cx="1408800" cy="39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600"/>
              <a:buFont typeface="IBM Plex Sans Light"/>
              <a:buNone/>
            </a:pPr>
            <a:r>
              <a:rPr lang="en" sz="1600" i="1" dirty="0">
                <a:solidFill>
                  <a:srgbClr val="3020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[Insert logo]</a:t>
            </a:r>
            <a:r>
              <a:rPr lang="en" sz="4100" dirty="0">
                <a:solidFill>
                  <a:srgbClr val="3020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sz="4100" dirty="0">
              <a:solidFill>
                <a:srgbClr val="30206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1104449B-CE56-7CFE-D5E8-9796A13C41D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8448968"/>
              </p:ext>
            </p:extLst>
          </p:nvPr>
        </p:nvGraphicFramePr>
        <p:xfrm>
          <a:off x="581375" y="3112812"/>
          <a:ext cx="11131300" cy="28076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565650">
                  <a:extLst>
                    <a:ext uri="{9D8B030D-6E8A-4147-A177-3AD203B41FA5}">
                      <a16:colId xmlns:a16="http://schemas.microsoft.com/office/drawing/2014/main" val="1814682946"/>
                    </a:ext>
                  </a:extLst>
                </a:gridCol>
                <a:gridCol w="5565650">
                  <a:extLst>
                    <a:ext uri="{9D8B030D-6E8A-4147-A177-3AD203B41FA5}">
                      <a16:colId xmlns:a16="http://schemas.microsoft.com/office/drawing/2014/main" val="3547492891"/>
                    </a:ext>
                  </a:extLst>
                </a:gridCol>
              </a:tblGrid>
              <a:tr h="3847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Key findings</a:t>
                      </a:r>
                    </a:p>
                  </a:txBody>
                  <a:tcPr>
                    <a:lnL w="12700" cap="flat" cmpd="sng" algn="ctr">
                      <a:solidFill>
                        <a:srgbClr val="3020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020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020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020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0206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Critical recommendations</a:t>
                      </a:r>
                    </a:p>
                  </a:txBody>
                  <a:tcPr>
                    <a:lnL w="12700" cap="flat" cmpd="sng" algn="ctr">
                      <a:solidFill>
                        <a:srgbClr val="3020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3020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206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5719635"/>
                  </a:ext>
                </a:extLst>
              </a:tr>
              <a:tr h="678076"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rgbClr val="30206B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Compliance risk: </a:t>
                      </a:r>
                      <a:r>
                        <a:rPr lang="en-US" sz="1600" dirty="0">
                          <a:solidFill>
                            <a:srgbClr val="30206B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Significant non-compliance with recent California labor laws, particularly concerning wage and hour regulations and leave policies; this poses high legal and financial risk.</a:t>
                      </a:r>
                    </a:p>
                  </a:txBody>
                  <a:tcPr>
                    <a:lnR w="12700" cap="flat" cmpd="sng" algn="ctr">
                      <a:solidFill>
                        <a:srgbClr val="3020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020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020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rgbClr val="30206B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Immediate compliance review: </a:t>
                      </a:r>
                      <a:r>
                        <a:rPr lang="en-US" sz="1600" dirty="0">
                          <a:solidFill>
                            <a:srgbClr val="30206B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Engage labor counsel to update all HR policies, and the employee handbook to ensure full California labor law compliance.</a:t>
                      </a:r>
                    </a:p>
                  </a:txBody>
                  <a:tcPr>
                    <a:lnL w="12700" cap="flat" cmpd="sng" algn="ctr">
                      <a:solidFill>
                        <a:srgbClr val="3020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3020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020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69697683"/>
                  </a:ext>
                </a:extLst>
              </a:tr>
              <a:tr h="678076"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30206B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rgbClr val="3020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020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30206B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rgbClr val="3020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020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83091328"/>
                  </a:ext>
                </a:extLst>
              </a:tr>
              <a:tr h="678076"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30206B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rgbClr val="3020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020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30206B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3020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3020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01064716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30206B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4" name="Google Shape;64;p11"/>
          <p:cNvSpPr/>
          <p:nvPr/>
        </p:nvSpPr>
        <p:spPr>
          <a:xfrm>
            <a:off x="1450975" y="1142206"/>
            <a:ext cx="4573500" cy="4573500"/>
          </a:xfrm>
          <a:prstGeom prst="ellipse">
            <a:avLst/>
          </a:prstGeom>
          <a:noFill/>
          <a:ln w="19050" cap="flat" cmpd="sng">
            <a:solidFill>
              <a:srgbClr val="D7D7F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5" name="Google Shape;65;p11"/>
          <p:cNvSpPr txBox="1">
            <a:spLocks noGrp="1"/>
          </p:cNvSpPr>
          <p:nvPr>
            <p:ph type="title"/>
          </p:nvPr>
        </p:nvSpPr>
        <p:spPr>
          <a:xfrm>
            <a:off x="4306999" y="2054027"/>
            <a:ext cx="6713301" cy="183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600"/>
              <a:buFont typeface="IBM Plex Sans"/>
              <a:buNone/>
            </a:pPr>
            <a:r>
              <a:rPr lang="en" sz="7000" b="1" dirty="0">
                <a:solidFill>
                  <a:schemeClr val="lt1"/>
                </a:solidFill>
                <a:latin typeface="Arial" panose="020B0604020202020204" pitchFamily="34" charset="0"/>
                <a:ea typeface="IBM Plex Sans"/>
                <a:cs typeface="Arial" panose="020B0604020202020204" pitchFamily="34" charset="0"/>
                <a:sym typeface="IBM Plex Sans"/>
              </a:rPr>
              <a:t>AUDIT SCOPE &amp; OBJECTIVES</a:t>
            </a:r>
            <a:endParaRPr sz="7000" b="1" dirty="0">
              <a:solidFill>
                <a:schemeClr val="lt1"/>
              </a:solidFill>
              <a:latin typeface="Arial" panose="020B0604020202020204" pitchFamily="34" charset="0"/>
              <a:ea typeface="IBM Plex Sans"/>
              <a:cs typeface="Arial" panose="020B0604020202020204" pitchFamily="34" charset="0"/>
              <a:sym typeface="IBM Plex Sans"/>
            </a:endParaRPr>
          </a:p>
        </p:txBody>
      </p:sp>
    </p:spTree>
    <p:extLst>
      <p:ext uri="{BB962C8B-B14F-4D97-AF65-F5344CB8AC3E}">
        <p14:creationId xmlns:p14="http://schemas.microsoft.com/office/powerpoint/2010/main" val="39487562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2"/>
          <p:cNvSpPr txBox="1">
            <a:spLocks noGrp="1"/>
          </p:cNvSpPr>
          <p:nvPr>
            <p:ph type="title"/>
          </p:nvPr>
        </p:nvSpPr>
        <p:spPr>
          <a:xfrm>
            <a:off x="490575" y="476250"/>
            <a:ext cx="11222100" cy="60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00"/>
              <a:buFont typeface="IBM Plex Sans"/>
              <a:buNone/>
            </a:pPr>
            <a:r>
              <a:rPr lang="en" sz="4000" b="1" dirty="0">
                <a:solidFill>
                  <a:srgbClr val="3020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Audit Scope &amp; Objectives</a:t>
            </a:r>
            <a:endParaRPr sz="4000" b="1" dirty="0">
              <a:solidFill>
                <a:srgbClr val="30206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1" name="Google Shape;71;p1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080000" cy="1080000"/>
          </a:xfrm>
          <a:prstGeom prst="rect">
            <a:avLst/>
          </a:prstGeom>
          <a:noFill/>
          <a:ln>
            <a:noFill/>
          </a:ln>
        </p:spPr>
      </p:pic>
      <p:sp>
        <p:nvSpPr>
          <p:cNvPr id="72" name="Google Shape;72;p12"/>
          <p:cNvSpPr txBox="1">
            <a:spLocks noGrp="1"/>
          </p:cNvSpPr>
          <p:nvPr>
            <p:ph type="body" idx="1"/>
          </p:nvPr>
        </p:nvSpPr>
        <p:spPr>
          <a:xfrm>
            <a:off x="540000" y="1225871"/>
            <a:ext cx="10825500" cy="54026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101600" indent="0">
              <a:spcBef>
                <a:spcPts val="0"/>
              </a:spcBef>
              <a:buNone/>
            </a:pPr>
            <a:r>
              <a:rPr lang="en-US" sz="1600" b="1" dirty="0">
                <a:solidFill>
                  <a:srgbClr val="3020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Purpose</a:t>
            </a:r>
          </a:p>
          <a:p>
            <a:pPr marL="101600" indent="0">
              <a:spcBef>
                <a:spcPts val="0"/>
              </a:spcBef>
              <a:buNone/>
            </a:pPr>
            <a:r>
              <a:rPr lang="en-US" sz="1600" dirty="0">
                <a:solidFill>
                  <a:srgbClr val="3020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purpose of this HR audit was to conduct a systematic review of </a:t>
            </a:r>
            <a:r>
              <a:rPr lang="en-GB" sz="1600" dirty="0">
                <a:solidFill>
                  <a:srgbClr val="3020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[Organization Name]</a:t>
            </a:r>
            <a:r>
              <a:rPr lang="en-US" sz="1600" dirty="0">
                <a:solidFill>
                  <a:srgbClr val="3020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's HR policies, procedures, documentation, and systems to assess their effectiveness, compliance, and alignment with organizational goals.</a:t>
            </a:r>
          </a:p>
          <a:p>
            <a:pPr marL="101600" indent="0">
              <a:buNone/>
            </a:pPr>
            <a:r>
              <a:rPr lang="en-US" sz="1600" b="1" dirty="0">
                <a:solidFill>
                  <a:srgbClr val="3020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Scope</a:t>
            </a:r>
          </a:p>
          <a:p>
            <a:pPr marL="101600" indent="0">
              <a:spcBef>
                <a:spcPts val="0"/>
              </a:spcBef>
              <a:buNone/>
            </a:pPr>
            <a:r>
              <a:rPr lang="en-US" sz="1600" b="0" dirty="0">
                <a:solidFill>
                  <a:srgbClr val="3020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audit covered the following key HR functions and areas:</a:t>
            </a:r>
          </a:p>
          <a:p>
            <a:pPr marL="742950" lvl="1" indent="-2857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b="0" dirty="0">
                <a:solidFill>
                  <a:srgbClr val="3020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Recruitment and onboarding</a:t>
            </a:r>
          </a:p>
          <a:p>
            <a:pPr marL="742950" lvl="1" indent="-2857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b="0" dirty="0">
                <a:solidFill>
                  <a:srgbClr val="3020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Compensation and benefits</a:t>
            </a:r>
          </a:p>
          <a:p>
            <a:pPr marL="742950" lvl="1" indent="-2857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b="0" dirty="0">
                <a:solidFill>
                  <a:srgbClr val="3020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HR compliance (with a specific focus on California state and federal labor laws)</a:t>
            </a:r>
          </a:p>
          <a:p>
            <a:pPr marL="742950" lvl="1" indent="-2857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b="0" dirty="0">
                <a:solidFill>
                  <a:srgbClr val="3020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Employee relations</a:t>
            </a:r>
          </a:p>
          <a:p>
            <a:pPr marL="742950" lvl="1" indent="-2857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b="0" dirty="0">
                <a:solidFill>
                  <a:srgbClr val="3020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Performance management.</a:t>
            </a:r>
          </a:p>
          <a:p>
            <a:pPr marL="457200" lvl="1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600" b="0" dirty="0">
              <a:solidFill>
                <a:srgbClr val="30206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1600" indent="0">
              <a:spcBef>
                <a:spcPts val="0"/>
              </a:spcBef>
              <a:buNone/>
            </a:pPr>
            <a:r>
              <a:rPr lang="en-US" sz="1600" b="1" dirty="0">
                <a:solidFill>
                  <a:srgbClr val="3020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Time period covered</a:t>
            </a:r>
          </a:p>
          <a:p>
            <a:pPr marL="742950" lvl="1" indent="-2857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b="0" dirty="0">
                <a:solidFill>
                  <a:srgbClr val="3020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audit was conducted over a three-month period (April 1 2025, to June 30 2025). </a:t>
            </a:r>
          </a:p>
          <a:p>
            <a:pPr marL="742950" lvl="1" indent="-2857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b="0" dirty="0">
                <a:solidFill>
                  <a:srgbClr val="3020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data, policies, and practices reviewed covered the preceding 12 months, from April 1 2024, to March 31 2025.</a:t>
            </a:r>
          </a:p>
          <a:p>
            <a:pPr marL="742950" lvl="1" indent="-2857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600" b="0" dirty="0">
              <a:solidFill>
                <a:srgbClr val="30206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1600" indent="0">
              <a:spcBef>
                <a:spcPts val="0"/>
              </a:spcBef>
              <a:buNone/>
            </a:pPr>
            <a:endParaRPr lang="en-US" sz="1600" b="1" dirty="0">
              <a:solidFill>
                <a:srgbClr val="30206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1600" indent="0">
              <a:spcBef>
                <a:spcPts val="0"/>
              </a:spcBef>
              <a:buNone/>
            </a:pPr>
            <a:endParaRPr lang="en-US" sz="1600" b="1" dirty="0">
              <a:solidFill>
                <a:srgbClr val="30206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1600" indent="0">
              <a:spcBef>
                <a:spcPts val="0"/>
              </a:spcBef>
              <a:buNone/>
            </a:pPr>
            <a:endParaRPr lang="en-US" sz="1600" dirty="0">
              <a:solidFill>
                <a:srgbClr val="30206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3" name="Google Shape;73;p12"/>
          <p:cNvSpPr txBox="1">
            <a:spLocks noGrp="1"/>
          </p:cNvSpPr>
          <p:nvPr>
            <p:ph type="title"/>
          </p:nvPr>
        </p:nvSpPr>
        <p:spPr>
          <a:xfrm>
            <a:off x="10636000" y="6142675"/>
            <a:ext cx="1408800" cy="39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600"/>
              <a:buFont typeface="IBM Plex Sans Light"/>
              <a:buNone/>
            </a:pPr>
            <a:r>
              <a:rPr lang="en" sz="1600" i="1" dirty="0">
                <a:solidFill>
                  <a:srgbClr val="3020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[Insert logo]</a:t>
            </a:r>
            <a:r>
              <a:rPr lang="en" sz="4100" dirty="0">
                <a:solidFill>
                  <a:srgbClr val="3020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sz="4100" dirty="0">
              <a:solidFill>
                <a:srgbClr val="30206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696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2"/>
          <p:cNvSpPr txBox="1">
            <a:spLocks noGrp="1"/>
          </p:cNvSpPr>
          <p:nvPr>
            <p:ph type="title"/>
          </p:nvPr>
        </p:nvSpPr>
        <p:spPr>
          <a:xfrm>
            <a:off x="490575" y="476250"/>
            <a:ext cx="11222100" cy="60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00"/>
              <a:buFont typeface="IBM Plex Sans"/>
              <a:buNone/>
            </a:pPr>
            <a:r>
              <a:rPr lang="en" sz="4000" b="1" dirty="0">
                <a:solidFill>
                  <a:srgbClr val="3020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Audit Scope &amp; Objectives</a:t>
            </a:r>
            <a:endParaRPr sz="4000" b="1" dirty="0">
              <a:solidFill>
                <a:srgbClr val="30206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1" name="Google Shape;71;p1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080000" cy="1080000"/>
          </a:xfrm>
          <a:prstGeom prst="rect">
            <a:avLst/>
          </a:prstGeom>
          <a:noFill/>
          <a:ln>
            <a:noFill/>
          </a:ln>
        </p:spPr>
      </p:pic>
      <p:sp>
        <p:nvSpPr>
          <p:cNvPr id="72" name="Google Shape;72;p12"/>
          <p:cNvSpPr txBox="1">
            <a:spLocks noGrp="1"/>
          </p:cNvSpPr>
          <p:nvPr>
            <p:ph type="body" idx="1"/>
          </p:nvPr>
        </p:nvSpPr>
        <p:spPr>
          <a:xfrm>
            <a:off x="530350" y="1250588"/>
            <a:ext cx="10825500" cy="4168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101600" indent="0">
              <a:spcBef>
                <a:spcPts val="0"/>
              </a:spcBef>
              <a:buNone/>
            </a:pPr>
            <a:r>
              <a:rPr lang="en-US" sz="2000" b="1" dirty="0">
                <a:solidFill>
                  <a:srgbClr val="3020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Overarching objectives</a:t>
            </a:r>
            <a:endParaRPr lang="en-US" sz="2000" b="0" dirty="0">
              <a:solidFill>
                <a:srgbClr val="30206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800" b="0" dirty="0">
              <a:solidFill>
                <a:srgbClr val="30206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1600" indent="0">
              <a:spcBef>
                <a:spcPts val="0"/>
              </a:spcBef>
              <a:buNone/>
            </a:pPr>
            <a:endParaRPr lang="en-US" sz="1800" b="1" dirty="0">
              <a:solidFill>
                <a:srgbClr val="30206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1600" indent="0">
              <a:spcBef>
                <a:spcPts val="0"/>
              </a:spcBef>
              <a:buNone/>
            </a:pPr>
            <a:endParaRPr lang="en-US" sz="1800" b="1" dirty="0">
              <a:solidFill>
                <a:srgbClr val="30206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1600" indent="0">
              <a:spcBef>
                <a:spcPts val="0"/>
              </a:spcBef>
              <a:buNone/>
            </a:pPr>
            <a:endParaRPr lang="en-US" sz="1800" dirty="0">
              <a:solidFill>
                <a:srgbClr val="30206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3" name="Google Shape;73;p12"/>
          <p:cNvSpPr txBox="1">
            <a:spLocks noGrp="1"/>
          </p:cNvSpPr>
          <p:nvPr>
            <p:ph type="title"/>
          </p:nvPr>
        </p:nvSpPr>
        <p:spPr>
          <a:xfrm>
            <a:off x="10636000" y="6142675"/>
            <a:ext cx="1408800" cy="39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600"/>
              <a:buFont typeface="IBM Plex Sans Light"/>
              <a:buNone/>
            </a:pPr>
            <a:r>
              <a:rPr lang="en" sz="1600" i="1" dirty="0">
                <a:solidFill>
                  <a:srgbClr val="3020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[Insert logo]</a:t>
            </a:r>
            <a:r>
              <a:rPr lang="en" sz="4100" dirty="0">
                <a:solidFill>
                  <a:srgbClr val="3020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sz="4100" dirty="0">
              <a:solidFill>
                <a:srgbClr val="30206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ounded Rectangle 1">
            <a:extLst>
              <a:ext uri="{FF2B5EF4-FFF2-40B4-BE49-F238E27FC236}">
                <a16:creationId xmlns:a16="http://schemas.microsoft.com/office/drawing/2014/main" id="{B778B76C-A352-22DD-02B1-31F4EA03E804}"/>
              </a:ext>
            </a:extLst>
          </p:cNvPr>
          <p:cNvSpPr/>
          <p:nvPr/>
        </p:nvSpPr>
        <p:spPr>
          <a:xfrm>
            <a:off x="530349" y="1830696"/>
            <a:ext cx="10988715" cy="1321323"/>
          </a:xfrm>
          <a:prstGeom prst="roundRect">
            <a:avLst/>
          </a:prstGeom>
          <a:solidFill>
            <a:srgbClr val="30206B"/>
          </a:solidFill>
          <a:ln w="38100">
            <a:solidFill>
              <a:srgbClr val="D7D7F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800" b="1" i="0" u="none" strike="noStrike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Risk identification</a:t>
            </a:r>
          </a:p>
          <a:p>
            <a:r>
              <a:rPr lang="en-US" sz="1600" b="0" i="0" u="none" strike="noStrike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Identify potential legal, financial, or operational risks associated with current HR practices, particularly in relation to California labor laws.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3" name="Rounded Rectangle 2">
            <a:extLst>
              <a:ext uri="{FF2B5EF4-FFF2-40B4-BE49-F238E27FC236}">
                <a16:creationId xmlns:a16="http://schemas.microsoft.com/office/drawing/2014/main" id="{B3C4D6D8-7169-54AE-5D14-3BCE636A33B7}"/>
              </a:ext>
            </a:extLst>
          </p:cNvPr>
          <p:cNvSpPr/>
          <p:nvPr/>
        </p:nvSpPr>
        <p:spPr>
          <a:xfrm>
            <a:off x="530349" y="3301236"/>
            <a:ext cx="10988715" cy="1321323"/>
          </a:xfrm>
          <a:prstGeom prst="roundRect">
            <a:avLst/>
          </a:prstGeom>
          <a:solidFill>
            <a:srgbClr val="30206B"/>
          </a:solidFill>
          <a:ln w="38100">
            <a:solidFill>
              <a:srgbClr val="D7D7F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800" b="1" i="0" u="none" strike="noStrike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Process improvement</a:t>
            </a:r>
          </a:p>
          <a:p>
            <a:r>
              <a:rPr lang="en-US" sz="1600" b="0" i="0" u="none" strike="noStrike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Pinpoint inefficiencies and areas for enhancement within HR processes to improve effectiveness and employee experience.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2A8284C3-22A9-2E1E-2D65-C2E37E621740}"/>
              </a:ext>
            </a:extLst>
          </p:cNvPr>
          <p:cNvSpPr/>
          <p:nvPr/>
        </p:nvSpPr>
        <p:spPr>
          <a:xfrm>
            <a:off x="540000" y="4770991"/>
            <a:ext cx="10988715" cy="1321323"/>
          </a:xfrm>
          <a:prstGeom prst="roundRect">
            <a:avLst/>
          </a:prstGeom>
          <a:solidFill>
            <a:srgbClr val="30206B"/>
          </a:solidFill>
          <a:ln w="38100">
            <a:solidFill>
              <a:srgbClr val="D7D7F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800" b="1" i="0" u="none" strike="noStrike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Objective 3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68757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30206B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4" name="Google Shape;64;p11"/>
          <p:cNvSpPr/>
          <p:nvPr/>
        </p:nvSpPr>
        <p:spPr>
          <a:xfrm>
            <a:off x="1450975" y="1142206"/>
            <a:ext cx="4573500" cy="4573500"/>
          </a:xfrm>
          <a:prstGeom prst="ellipse">
            <a:avLst/>
          </a:prstGeom>
          <a:noFill/>
          <a:ln w="19050" cap="flat" cmpd="sng">
            <a:solidFill>
              <a:srgbClr val="D7D7F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5" name="Google Shape;65;p11"/>
          <p:cNvSpPr txBox="1">
            <a:spLocks noGrp="1"/>
          </p:cNvSpPr>
          <p:nvPr>
            <p:ph type="title"/>
          </p:nvPr>
        </p:nvSpPr>
        <p:spPr>
          <a:xfrm>
            <a:off x="4295125" y="2950343"/>
            <a:ext cx="7793956" cy="183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600"/>
              <a:buFont typeface="IBM Plex Sans"/>
              <a:buNone/>
            </a:pPr>
            <a:r>
              <a:rPr lang="en" sz="7000" b="1" dirty="0">
                <a:solidFill>
                  <a:schemeClr val="lt1"/>
                </a:solidFill>
                <a:latin typeface="Arial" panose="020B0604020202020204" pitchFamily="34" charset="0"/>
                <a:ea typeface="IBM Plex Sans"/>
                <a:cs typeface="Arial" panose="020B0604020202020204" pitchFamily="34" charset="0"/>
                <a:sym typeface="IBM Plex Sans"/>
              </a:rPr>
              <a:t>METHODOLOGY</a:t>
            </a:r>
            <a:endParaRPr sz="7000" b="1" dirty="0">
              <a:solidFill>
                <a:schemeClr val="lt1"/>
              </a:solidFill>
              <a:latin typeface="Arial" panose="020B0604020202020204" pitchFamily="34" charset="0"/>
              <a:ea typeface="IBM Plex Sans"/>
              <a:cs typeface="Arial" panose="020B0604020202020204" pitchFamily="34" charset="0"/>
              <a:sym typeface="IBM Plex Sans"/>
            </a:endParaRPr>
          </a:p>
        </p:txBody>
      </p:sp>
    </p:spTree>
    <p:extLst>
      <p:ext uri="{BB962C8B-B14F-4D97-AF65-F5344CB8AC3E}">
        <p14:creationId xmlns:p14="http://schemas.microsoft.com/office/powerpoint/2010/main" val="31024975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314</TotalTime>
  <Words>1132</Words>
  <Application>Microsoft Macintosh PowerPoint</Application>
  <PresentationFormat>Widescreen</PresentationFormat>
  <Paragraphs>171</Paragraphs>
  <Slides>25</Slides>
  <Notes>23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2" baseType="lpstr">
      <vt:lpstr>Arial</vt:lpstr>
      <vt:lpstr>Calibri</vt:lpstr>
      <vt:lpstr>Calibri Light</vt:lpstr>
      <vt:lpstr>IBM Plex Sans</vt:lpstr>
      <vt:lpstr>IBM Plex Sans Light</vt:lpstr>
      <vt:lpstr>Symbol</vt:lpstr>
      <vt:lpstr>Office Theme</vt:lpstr>
      <vt:lpstr>PowerPoint Presentation</vt:lpstr>
      <vt:lpstr>PowerPoint Presentation</vt:lpstr>
      <vt:lpstr>[HR AUDIT REPORT NAME] </vt:lpstr>
      <vt:lpstr>EXECUTIVE SUMMARY</vt:lpstr>
      <vt:lpstr>Executive Summary</vt:lpstr>
      <vt:lpstr>AUDIT SCOPE &amp; OBJECTIVES</vt:lpstr>
      <vt:lpstr>Audit Scope &amp; Objectives</vt:lpstr>
      <vt:lpstr>Audit Scope &amp; Objectives</vt:lpstr>
      <vt:lpstr>METHODOLOGY</vt:lpstr>
      <vt:lpstr>Methodology</vt:lpstr>
      <vt:lpstr>SUMMARY OF FINDINGS</vt:lpstr>
      <vt:lpstr>Recruitment &amp; Onboarding</vt:lpstr>
      <vt:lpstr>Area 2</vt:lpstr>
      <vt:lpstr>RISK ASSESSMENT</vt:lpstr>
      <vt:lpstr>Risk Assessment</vt:lpstr>
      <vt:lpstr>STRENGTHS &amp; OPPORTUNITIES</vt:lpstr>
      <vt:lpstr>Strengths</vt:lpstr>
      <vt:lpstr>Opportunities</vt:lpstr>
      <vt:lpstr>ACTION PLAN</vt:lpstr>
      <vt:lpstr>Action Plan</vt:lpstr>
      <vt:lpstr>Action Plan</vt:lpstr>
      <vt:lpstr>PROGRESS TRACKING &amp; REVIEW</vt:lpstr>
      <vt:lpstr>Progress Tracking &amp; Review</vt:lpstr>
      <vt:lpstr>APPENDICES</vt:lpstr>
      <vt:lpstr>Appendices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Cheryl Marie Tay</cp:lastModifiedBy>
  <cp:revision>30</cp:revision>
  <dcterms:created xsi:type="dcterms:W3CDTF">2025-06-09T07:48:13Z</dcterms:created>
  <dcterms:modified xsi:type="dcterms:W3CDTF">2025-08-07T09:33:46Z</dcterms:modified>
</cp:coreProperties>
</file>