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7" r:id="rId11"/>
    <p:sldId id="258" r:id="rId12"/>
  </p:sldIdLst>
  <p:sldSz cx="12188825" cy="6858000"/>
  <p:notesSz cx="6858000" cy="1218882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7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BBF1"/>
    <a:srgbClr val="2F1F6B"/>
    <a:srgbClr val="E9FAFF"/>
    <a:srgbClr val="170F3F"/>
    <a:srgbClr val="BEBEFF"/>
    <a:srgbClr val="5D5CFF"/>
    <a:srgbClr val="E0DEFF"/>
    <a:srgbClr val="F45B0E"/>
    <a:srgbClr val="00A1B0"/>
    <a:srgbClr val="328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6"/>
    <p:restoredTop sz="94610"/>
  </p:normalViewPr>
  <p:slideViewPr>
    <p:cSldViewPr snapToGrid="0" snapToObjects="1">
      <p:cViewPr varScale="1">
        <p:scale>
          <a:sx n="112" d="100"/>
          <a:sy n="112" d="100"/>
        </p:scale>
        <p:origin x="456" y="184"/>
      </p:cViewPr>
      <p:guideLst>
        <p:guide orient="horz" pos="867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741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365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797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1104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2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7157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66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4530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722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666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702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F1F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0068" y="239921"/>
            <a:ext cx="1911096" cy="54864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8096" y="2148840"/>
            <a:ext cx="9144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1EBBF0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ANNUAL HR REPORT TEMPLATE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768096" y="2743200"/>
            <a:ext cx="106070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62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[Company Name] [Year]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768096" y="46177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CFE6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Prepared by [Name / HR Team]  |  [Month] [Year]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2780" y="288036"/>
            <a:ext cx="1143000" cy="329184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768096" y="10515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585216" y="301752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3121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Goals for next year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 3">
            <a:extLst>
              <a:ext uri="{FF2B5EF4-FFF2-40B4-BE49-F238E27FC236}">
                <a16:creationId xmlns:a16="http://schemas.microsoft.com/office/drawing/2014/main" id="{204E5A1E-BFF1-A34E-8C55-B47FA332D2CB}"/>
              </a:ext>
            </a:extLst>
          </p:cNvPr>
          <p:cNvSpPr txBox="1"/>
          <p:nvPr/>
        </p:nvSpPr>
        <p:spPr>
          <a:xfrm>
            <a:off x="585216" y="1051560"/>
            <a:ext cx="813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i="1" dirty="0">
              <a:solidFill>
                <a:srgbClr val="2F1F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 with stakeholders on what you’ll measure before locking these in.</a:t>
            </a: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4">
            <a:extLst>
              <a:ext uri="{FF2B5EF4-FFF2-40B4-BE49-F238E27FC236}">
                <a16:creationId xmlns:a16="http://schemas.microsoft.com/office/drawing/2014/main" id="{83D65689-20DF-4649-A523-17A2E282A7E3}"/>
              </a:ext>
            </a:extLst>
          </p:cNvPr>
          <p:cNvSpPr/>
          <p:nvPr/>
        </p:nvSpPr>
        <p:spPr>
          <a:xfrm>
            <a:off x="585216" y="1965960"/>
            <a:ext cx="3364992" cy="3840480"/>
          </a:xfrm>
          <a:prstGeom prst="roundRect">
            <a:avLst>
              <a:gd name="adj" fmla="val 2446"/>
            </a:avLst>
          </a:prstGeom>
          <a:solidFill>
            <a:srgbClr val="E9FAFF"/>
          </a:solidFill>
          <a:ln w="9525">
            <a:solidFill>
              <a:srgbClr val="1FBBF1"/>
            </a:solidFill>
            <a:prstDash val="solid"/>
          </a:ln>
        </p:spPr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8086DE19-E76A-AD43-8B96-80935B9799B4}"/>
              </a:ext>
            </a:extLst>
          </p:cNvPr>
          <p:cNvSpPr txBox="1"/>
          <p:nvPr/>
        </p:nvSpPr>
        <p:spPr>
          <a:xfrm>
            <a:off x="859536" y="2240280"/>
            <a:ext cx="28163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0" b="1" dirty="0">
                <a:solidFill>
                  <a:srgbClr val="1EBBF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01</a:t>
            </a:r>
            <a:endParaRPr lang="en-US" sz="7600" dirty="0"/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F7AF69E4-F4A2-8A45-A851-49895613D3A2}"/>
              </a:ext>
            </a:extLst>
          </p:cNvPr>
          <p:cNvSpPr txBox="1"/>
          <p:nvPr/>
        </p:nvSpPr>
        <p:spPr>
          <a:xfrm>
            <a:off x="859536" y="3749040"/>
            <a:ext cx="28163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1216B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Cut regrettable attrition in engineering to under 10%</a:t>
            </a:r>
            <a:endParaRPr lang="en-US" sz="1500" dirty="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0819856A-1B6D-CE46-BB04-3AF51BBEAC1B}"/>
              </a:ext>
            </a:extLst>
          </p:cNvPr>
          <p:cNvSpPr txBox="1"/>
          <p:nvPr/>
        </p:nvSpPr>
        <p:spPr>
          <a:xfrm>
            <a:off x="859536" y="5120640"/>
            <a:ext cx="2816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i="1" dirty="0">
                <a:solidFill>
                  <a:srgbClr val="2F1F6B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What we'll measure: Regrettable attrition rate in engineering, tracked quarterly.</a:t>
            </a:r>
            <a:endParaRPr lang="en-US" sz="1200" dirty="0">
              <a:solidFill>
                <a:srgbClr val="2F1F6B"/>
              </a:solidFill>
            </a:endParaRP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55437724-89BC-5543-AA26-8E6B12F043B4}"/>
              </a:ext>
            </a:extLst>
          </p:cNvPr>
          <p:cNvSpPr/>
          <p:nvPr/>
        </p:nvSpPr>
        <p:spPr>
          <a:xfrm>
            <a:off x="4224528" y="1965960"/>
            <a:ext cx="3364992" cy="3840480"/>
          </a:xfrm>
          <a:prstGeom prst="roundRect">
            <a:avLst>
              <a:gd name="adj" fmla="val 2446"/>
            </a:avLst>
          </a:prstGeom>
          <a:solidFill>
            <a:srgbClr val="E9FAFF"/>
          </a:solidFill>
          <a:ln w="9525">
            <a:solidFill>
              <a:srgbClr val="1FBBF1"/>
            </a:solidFill>
            <a:prstDash val="solid"/>
          </a:ln>
        </p:spPr>
      </p:sp>
      <p:sp>
        <p:nvSpPr>
          <p:cNvPr id="24" name="Text 9">
            <a:extLst>
              <a:ext uri="{FF2B5EF4-FFF2-40B4-BE49-F238E27FC236}">
                <a16:creationId xmlns:a16="http://schemas.microsoft.com/office/drawing/2014/main" id="{0315C804-85A1-E34F-AE3C-06D489BE5B56}"/>
              </a:ext>
            </a:extLst>
          </p:cNvPr>
          <p:cNvSpPr txBox="1"/>
          <p:nvPr/>
        </p:nvSpPr>
        <p:spPr>
          <a:xfrm>
            <a:off x="4498848" y="2240280"/>
            <a:ext cx="28163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0" b="1" dirty="0">
                <a:solidFill>
                  <a:srgbClr val="1EBBF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02</a:t>
            </a:r>
            <a:endParaRPr lang="en-US" sz="7600" dirty="0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5B3DBDED-A6AD-4442-8B4B-4DFFFA6C4558}"/>
              </a:ext>
            </a:extLst>
          </p:cNvPr>
          <p:cNvSpPr txBox="1"/>
          <p:nvPr/>
        </p:nvSpPr>
        <p:spPr>
          <a:xfrm>
            <a:off x="4498848" y="3749040"/>
            <a:ext cx="28163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1216B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[Enter a strategic priority tied to a business goal]</a:t>
            </a:r>
            <a:endParaRPr lang="en-US" sz="1500" dirty="0"/>
          </a:p>
        </p:txBody>
      </p:sp>
      <p:sp>
        <p:nvSpPr>
          <p:cNvPr id="26" name="Text 11">
            <a:extLst>
              <a:ext uri="{FF2B5EF4-FFF2-40B4-BE49-F238E27FC236}">
                <a16:creationId xmlns:a16="http://schemas.microsoft.com/office/drawing/2014/main" id="{44A65E4C-0084-6647-8357-643C843DFA4C}"/>
              </a:ext>
            </a:extLst>
          </p:cNvPr>
          <p:cNvSpPr txBox="1"/>
          <p:nvPr/>
        </p:nvSpPr>
        <p:spPr>
          <a:xfrm>
            <a:off x="4498848" y="5120640"/>
            <a:ext cx="2816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i="1" dirty="0">
                <a:solidFill>
                  <a:srgbClr val="2F1F6B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What we'll measure: [ ]</a:t>
            </a:r>
            <a:endParaRPr lang="en-US" sz="1200" dirty="0">
              <a:solidFill>
                <a:srgbClr val="2F1F6B"/>
              </a:solidFill>
            </a:endParaRPr>
          </a:p>
        </p:txBody>
      </p:sp>
      <p:sp>
        <p:nvSpPr>
          <p:cNvPr id="27" name="Shape 12">
            <a:extLst>
              <a:ext uri="{FF2B5EF4-FFF2-40B4-BE49-F238E27FC236}">
                <a16:creationId xmlns:a16="http://schemas.microsoft.com/office/drawing/2014/main" id="{50571250-E6DA-B343-80FA-30735B13A772}"/>
              </a:ext>
            </a:extLst>
          </p:cNvPr>
          <p:cNvSpPr/>
          <p:nvPr/>
        </p:nvSpPr>
        <p:spPr>
          <a:xfrm>
            <a:off x="7863840" y="1965960"/>
            <a:ext cx="3364992" cy="3840480"/>
          </a:xfrm>
          <a:prstGeom prst="roundRect">
            <a:avLst>
              <a:gd name="adj" fmla="val 2446"/>
            </a:avLst>
          </a:prstGeom>
          <a:solidFill>
            <a:srgbClr val="E9FAFF"/>
          </a:solidFill>
          <a:ln w="9525">
            <a:solidFill>
              <a:srgbClr val="1FBBF1"/>
            </a:solidFill>
            <a:prstDash val="solid"/>
          </a:ln>
        </p:spPr>
      </p:sp>
      <p:sp>
        <p:nvSpPr>
          <p:cNvPr id="28" name="Text 13">
            <a:extLst>
              <a:ext uri="{FF2B5EF4-FFF2-40B4-BE49-F238E27FC236}">
                <a16:creationId xmlns:a16="http://schemas.microsoft.com/office/drawing/2014/main" id="{0E1D907C-27E6-4B4D-AE23-2374673A0CCA}"/>
              </a:ext>
            </a:extLst>
          </p:cNvPr>
          <p:cNvSpPr txBox="1"/>
          <p:nvPr/>
        </p:nvSpPr>
        <p:spPr>
          <a:xfrm>
            <a:off x="8138160" y="2240280"/>
            <a:ext cx="28163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600" b="1" dirty="0">
                <a:solidFill>
                  <a:srgbClr val="1EBBF0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03</a:t>
            </a:r>
            <a:endParaRPr lang="en-US" sz="7600" dirty="0"/>
          </a:p>
        </p:txBody>
      </p:sp>
      <p:sp>
        <p:nvSpPr>
          <p:cNvPr id="29" name="Text 14">
            <a:extLst>
              <a:ext uri="{FF2B5EF4-FFF2-40B4-BE49-F238E27FC236}">
                <a16:creationId xmlns:a16="http://schemas.microsoft.com/office/drawing/2014/main" id="{D8F0CACF-7897-9A4F-B027-CBD0A8041406}"/>
              </a:ext>
            </a:extLst>
          </p:cNvPr>
          <p:cNvSpPr txBox="1"/>
          <p:nvPr/>
        </p:nvSpPr>
        <p:spPr>
          <a:xfrm>
            <a:off x="8138160" y="3749040"/>
            <a:ext cx="2816352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500" dirty="0">
                <a:solidFill>
                  <a:srgbClr val="31216B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[Enter a strategic priority tied to a business goal]</a:t>
            </a:r>
            <a:endParaRPr lang="en-US" sz="1500" dirty="0"/>
          </a:p>
        </p:txBody>
      </p:sp>
      <p:sp>
        <p:nvSpPr>
          <p:cNvPr id="30" name="Text 15">
            <a:extLst>
              <a:ext uri="{FF2B5EF4-FFF2-40B4-BE49-F238E27FC236}">
                <a16:creationId xmlns:a16="http://schemas.microsoft.com/office/drawing/2014/main" id="{7AE73D67-65C4-F648-8653-8AA504EEE91A}"/>
              </a:ext>
            </a:extLst>
          </p:cNvPr>
          <p:cNvSpPr txBox="1"/>
          <p:nvPr/>
        </p:nvSpPr>
        <p:spPr>
          <a:xfrm>
            <a:off x="8138160" y="5120640"/>
            <a:ext cx="281635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200" i="1" dirty="0">
                <a:solidFill>
                  <a:srgbClr val="2F1F6B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What we'll measure: [ ]</a:t>
            </a:r>
            <a:endParaRPr lang="en-US" sz="1200" dirty="0">
              <a:solidFill>
                <a:srgbClr val="2F1F6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49024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1F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768096" y="2194560"/>
            <a:ext cx="6400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Questions?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 txBox="1"/>
          <p:nvPr/>
        </p:nvSpPr>
        <p:spPr>
          <a:xfrm>
            <a:off x="768096" y="315468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Happy to walk through any of this in more detail.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7818120" y="2057400"/>
            <a:ext cx="3611880" cy="2834640"/>
          </a:xfrm>
          <a:prstGeom prst="roundRect">
            <a:avLst>
              <a:gd name="adj" fmla="val 3226"/>
            </a:avLst>
          </a:prstGeom>
          <a:solidFill>
            <a:srgbClr val="2F1F6B"/>
          </a:solidFill>
          <a:ln w="9525">
            <a:solidFill>
              <a:srgbClr val="3E2E80"/>
            </a:solidFill>
            <a:prstDash val="solid"/>
          </a:ln>
        </p:spPr>
      </p:sp>
      <p:sp>
        <p:nvSpPr>
          <p:cNvPr id="6" name="Text 3"/>
          <p:cNvSpPr txBox="1"/>
          <p:nvPr/>
        </p:nvSpPr>
        <p:spPr>
          <a:xfrm>
            <a:off x="8092440" y="2359152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kern="0" spc="100" dirty="0">
                <a:solidFill>
                  <a:srgbClr val="1FBBF1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Prepared by</a:t>
            </a:r>
            <a:endParaRPr lang="en-US" sz="1050" dirty="0">
              <a:solidFill>
                <a:srgbClr val="1FBBF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 txBox="1"/>
          <p:nvPr/>
        </p:nvSpPr>
        <p:spPr>
          <a:xfrm>
            <a:off x="8092440" y="2596896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[Name / HR Team]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 txBox="1"/>
          <p:nvPr/>
        </p:nvSpPr>
        <p:spPr>
          <a:xfrm>
            <a:off x="8092440" y="2999232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kern="0" spc="100" dirty="0">
                <a:solidFill>
                  <a:srgbClr val="1FBBF1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Email</a:t>
            </a:r>
            <a:endParaRPr lang="en-US" sz="1050" dirty="0">
              <a:solidFill>
                <a:srgbClr val="1FBBF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 txBox="1"/>
          <p:nvPr/>
        </p:nvSpPr>
        <p:spPr>
          <a:xfrm>
            <a:off x="8092440" y="3236976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[email]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 txBox="1"/>
          <p:nvPr/>
        </p:nvSpPr>
        <p:spPr>
          <a:xfrm>
            <a:off x="8092440" y="3639312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kern="0" spc="100" dirty="0">
                <a:solidFill>
                  <a:srgbClr val="1FBBF1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Slack</a:t>
            </a:r>
            <a:endParaRPr lang="en-US" sz="1050" dirty="0">
              <a:solidFill>
                <a:srgbClr val="1FBBF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8"/>
          <p:cNvSpPr txBox="1"/>
          <p:nvPr/>
        </p:nvSpPr>
        <p:spPr>
          <a:xfrm>
            <a:off x="8092440" y="3877056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[#channel-name]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 txBox="1"/>
          <p:nvPr/>
        </p:nvSpPr>
        <p:spPr>
          <a:xfrm>
            <a:off x="8092440" y="4279392"/>
            <a:ext cx="3108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kern="0" spc="100" dirty="0">
                <a:solidFill>
                  <a:srgbClr val="1FBBF1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Next review</a:t>
            </a:r>
            <a:endParaRPr lang="en-US" sz="1050" dirty="0">
              <a:solidFill>
                <a:srgbClr val="1FBBF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 txBox="1"/>
          <p:nvPr/>
        </p:nvSpPr>
        <p:spPr>
          <a:xfrm>
            <a:off x="8092440" y="4517136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[Date or quarter]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Image 0" descr="/mnt/skills/organization/aihr-brand-visual-identity/assets/aihr-logo-primary-horizontal.png">
            <a:extLst>
              <a:ext uri="{FF2B5EF4-FFF2-40B4-BE49-F238E27FC236}">
                <a16:creationId xmlns:a16="http://schemas.microsoft.com/office/drawing/2014/main" id="{8575FC6D-4A8C-AA42-BDCD-65426F12E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0068" y="239921"/>
            <a:ext cx="1911096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17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2983" y="219456"/>
            <a:ext cx="1143000" cy="329184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493776" y="43329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121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How to use this template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 txBox="1"/>
          <p:nvPr/>
        </p:nvSpPr>
        <p:spPr>
          <a:xfrm>
            <a:off x="1243584" y="1510025"/>
            <a:ext cx="4553712" cy="4701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b="1" dirty="0">
              <a:solidFill>
                <a:srgbClr val="31216B"/>
              </a:solidFill>
              <a:latin typeface="Arial" panose="020B0604020202020204" pitchFamily="34" charset="0"/>
              <a:ea typeface="IBM Plex Sans" pitchFamily="34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3121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Follow the examples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slide shows a worked example. Swap in your own metrics and commentary.</a:t>
            </a: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Replace every placeholder 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Fill in every [ ] and [Company Name] with your organization’s real content.</a:t>
            </a: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Reorder freely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Add, remove, or duplicate slides depending on what matters most to your audience.</a:t>
            </a: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8C39EB52-9487-C84A-BDFE-7E2998C892BC}"/>
              </a:ext>
            </a:extLst>
          </p:cNvPr>
          <p:cNvGrpSpPr/>
          <p:nvPr/>
        </p:nvGrpSpPr>
        <p:grpSpPr>
          <a:xfrm>
            <a:off x="493776" y="1784423"/>
            <a:ext cx="539291" cy="3439610"/>
            <a:chOff x="493776" y="1784423"/>
            <a:chExt cx="539291" cy="343961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A06D52E-45D1-6947-9AF4-CD8A09F758C5}"/>
                </a:ext>
              </a:extLst>
            </p:cNvPr>
            <p:cNvGrpSpPr/>
            <p:nvPr/>
          </p:nvGrpSpPr>
          <p:grpSpPr>
            <a:xfrm>
              <a:off x="500057" y="1784423"/>
              <a:ext cx="530196" cy="530196"/>
              <a:chOff x="500057" y="1784423"/>
              <a:chExt cx="530196" cy="530196"/>
            </a:xfrm>
          </p:grpSpPr>
          <p:sp>
            <p:nvSpPr>
              <p:cNvPr id="27" name="Shape 24"/>
              <p:cNvSpPr/>
              <p:nvPr/>
            </p:nvSpPr>
            <p:spPr>
              <a:xfrm>
                <a:off x="500057" y="1784423"/>
                <a:ext cx="530196" cy="530196"/>
              </a:xfrm>
              <a:prstGeom prst="ellipse">
                <a:avLst/>
              </a:prstGeom>
              <a:solidFill>
                <a:srgbClr val="1EBBF0"/>
              </a:solidFill>
              <a:ln/>
            </p:spPr>
          </p:sp>
          <p:sp>
            <p:nvSpPr>
              <p:cNvPr id="41" name="Text 22">
                <a:extLst>
                  <a:ext uri="{FF2B5EF4-FFF2-40B4-BE49-F238E27FC236}">
                    <a16:creationId xmlns:a16="http://schemas.microsoft.com/office/drawing/2014/main" id="{3ED6F3B4-3492-D943-8158-D7023878A24A}"/>
                  </a:ext>
                </a:extLst>
              </p:cNvPr>
              <p:cNvSpPr txBox="1"/>
              <p:nvPr/>
            </p:nvSpPr>
            <p:spPr>
              <a:xfrm>
                <a:off x="557911" y="1866641"/>
                <a:ext cx="427249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85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BM Plex Sans" pitchFamily="34" charset="-122"/>
                    <a:cs typeface="Arial" panose="020B0604020202020204" pitchFamily="34" charset="0"/>
                  </a:rPr>
                  <a:t>1</a:t>
                </a:r>
                <a:endParaRPr lang="en-US" sz="18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EC2C46E6-03D9-D349-B8B2-20FC182DB7B9}"/>
                </a:ext>
              </a:extLst>
            </p:cNvPr>
            <p:cNvGrpSpPr/>
            <p:nvPr/>
          </p:nvGrpSpPr>
          <p:grpSpPr>
            <a:xfrm>
              <a:off x="493776" y="3239130"/>
              <a:ext cx="530196" cy="530196"/>
              <a:chOff x="493776" y="3239130"/>
              <a:chExt cx="530196" cy="530196"/>
            </a:xfrm>
          </p:grpSpPr>
          <p:sp>
            <p:nvSpPr>
              <p:cNvPr id="38" name="Shape 24">
                <a:extLst>
                  <a:ext uri="{FF2B5EF4-FFF2-40B4-BE49-F238E27FC236}">
                    <a16:creationId xmlns:a16="http://schemas.microsoft.com/office/drawing/2014/main" id="{B57CAA50-DA18-FB40-867D-E49A7DE6F51B}"/>
                  </a:ext>
                </a:extLst>
              </p:cNvPr>
              <p:cNvSpPr/>
              <p:nvPr/>
            </p:nvSpPr>
            <p:spPr>
              <a:xfrm>
                <a:off x="493776" y="3239130"/>
                <a:ext cx="530196" cy="530196"/>
              </a:xfrm>
              <a:prstGeom prst="ellipse">
                <a:avLst/>
              </a:prstGeom>
              <a:solidFill>
                <a:srgbClr val="1EBBF0"/>
              </a:solidFill>
              <a:ln/>
            </p:spPr>
          </p:sp>
          <p:sp>
            <p:nvSpPr>
              <p:cNvPr id="43" name="Text 22">
                <a:extLst>
                  <a:ext uri="{FF2B5EF4-FFF2-40B4-BE49-F238E27FC236}">
                    <a16:creationId xmlns:a16="http://schemas.microsoft.com/office/drawing/2014/main" id="{6F92F34B-CF1E-314D-AE17-54426219558D}"/>
                  </a:ext>
                </a:extLst>
              </p:cNvPr>
              <p:cNvSpPr txBox="1"/>
              <p:nvPr/>
            </p:nvSpPr>
            <p:spPr>
              <a:xfrm>
                <a:off x="545249" y="3321348"/>
                <a:ext cx="427249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85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BM Plex Sans" pitchFamily="34" charset="-122"/>
                    <a:cs typeface="Arial" panose="020B0604020202020204" pitchFamily="34" charset="0"/>
                  </a:rPr>
                  <a:t>2</a:t>
                </a:r>
                <a:endParaRPr lang="en-US" sz="18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80405BFD-8071-5A46-9097-F51A3A1E92FA}"/>
                </a:ext>
              </a:extLst>
            </p:cNvPr>
            <p:cNvGrpSpPr/>
            <p:nvPr/>
          </p:nvGrpSpPr>
          <p:grpSpPr>
            <a:xfrm>
              <a:off x="502871" y="4693837"/>
              <a:ext cx="530196" cy="530196"/>
              <a:chOff x="557911" y="4729797"/>
              <a:chExt cx="530196" cy="530196"/>
            </a:xfrm>
          </p:grpSpPr>
          <p:sp>
            <p:nvSpPr>
              <p:cNvPr id="39" name="Shape 24">
                <a:extLst>
                  <a:ext uri="{FF2B5EF4-FFF2-40B4-BE49-F238E27FC236}">
                    <a16:creationId xmlns:a16="http://schemas.microsoft.com/office/drawing/2014/main" id="{CADE2B16-50CB-5941-8BD5-B5C69B78E765}"/>
                  </a:ext>
                </a:extLst>
              </p:cNvPr>
              <p:cNvSpPr/>
              <p:nvPr/>
            </p:nvSpPr>
            <p:spPr>
              <a:xfrm>
                <a:off x="557911" y="4729797"/>
                <a:ext cx="530196" cy="530196"/>
              </a:xfrm>
              <a:prstGeom prst="ellipse">
                <a:avLst/>
              </a:prstGeom>
              <a:solidFill>
                <a:srgbClr val="1EBBF0"/>
              </a:solidFill>
              <a:ln/>
            </p:spPr>
          </p:sp>
          <p:sp>
            <p:nvSpPr>
              <p:cNvPr id="44" name="Text 22">
                <a:extLst>
                  <a:ext uri="{FF2B5EF4-FFF2-40B4-BE49-F238E27FC236}">
                    <a16:creationId xmlns:a16="http://schemas.microsoft.com/office/drawing/2014/main" id="{B1D2BA89-E923-174B-8682-01441B40E129}"/>
                  </a:ext>
                </a:extLst>
              </p:cNvPr>
              <p:cNvSpPr txBox="1"/>
              <p:nvPr/>
            </p:nvSpPr>
            <p:spPr>
              <a:xfrm>
                <a:off x="609384" y="4812015"/>
                <a:ext cx="427249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850" b="1" dirty="0">
                    <a:solidFill>
                      <a:schemeClr val="bg1"/>
                    </a:solidFill>
                    <a:latin typeface="Arial" panose="020B0604020202020204" pitchFamily="34" charset="0"/>
                    <a:ea typeface="IBM Plex Sans" pitchFamily="34" charset="-122"/>
                    <a:cs typeface="Arial" panose="020B0604020202020204" pitchFamily="34" charset="0"/>
                  </a:rPr>
                  <a:t>3</a:t>
                </a:r>
                <a:endParaRPr lang="en-US" sz="18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8" name="Text 6">
            <a:extLst>
              <a:ext uri="{FF2B5EF4-FFF2-40B4-BE49-F238E27FC236}">
                <a16:creationId xmlns:a16="http://schemas.microsoft.com/office/drawing/2014/main" id="{0CE5D866-3C6D-D54C-AAAA-EA7B1B78039E}"/>
              </a:ext>
            </a:extLst>
          </p:cNvPr>
          <p:cNvSpPr txBox="1"/>
          <p:nvPr/>
        </p:nvSpPr>
        <p:spPr>
          <a:xfrm>
            <a:off x="6903650" y="1510025"/>
            <a:ext cx="4553712" cy="4701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b="1" dirty="0">
              <a:solidFill>
                <a:srgbClr val="31216B"/>
              </a:solidFill>
              <a:latin typeface="Arial" panose="020B0604020202020204" pitchFamily="34" charset="0"/>
              <a:ea typeface="IBM Plex Sans" pitchFamily="34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3121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Keep it concise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 for simple, executive ready messaging. </a:t>
            </a:r>
            <a:br>
              <a:rPr lang="en-US" sz="160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idea per slide. </a:t>
            </a: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Lean on visuals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 charts, icons, and tables to showcase the data, not dense paragraphs.</a:t>
            </a: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 with the dashboard</a:t>
            </a:r>
          </a:p>
          <a:p>
            <a:pPr marL="0" indent="0">
              <a:buNone/>
            </a:pPr>
            <a:r>
              <a:rPr lang="en-US" sz="160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Move the dashboard overview to the front for a quick-reference summary.</a:t>
            </a: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solidFill>
                <a:srgbClr val="3121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A81651B-422A-F642-B6AA-9CA1AD226813}"/>
              </a:ext>
            </a:extLst>
          </p:cNvPr>
          <p:cNvGrpSpPr/>
          <p:nvPr/>
        </p:nvGrpSpPr>
        <p:grpSpPr>
          <a:xfrm>
            <a:off x="6121884" y="1784423"/>
            <a:ext cx="539291" cy="3439610"/>
            <a:chOff x="493776" y="1784423"/>
            <a:chExt cx="539291" cy="3439610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34D8E331-749A-744B-9DF8-E24668583E39}"/>
                </a:ext>
              </a:extLst>
            </p:cNvPr>
            <p:cNvGrpSpPr/>
            <p:nvPr/>
          </p:nvGrpSpPr>
          <p:grpSpPr>
            <a:xfrm>
              <a:off x="500057" y="1784423"/>
              <a:ext cx="530196" cy="530196"/>
              <a:chOff x="500057" y="1784423"/>
              <a:chExt cx="530196" cy="530196"/>
            </a:xfrm>
          </p:grpSpPr>
          <p:sp>
            <p:nvSpPr>
              <p:cNvPr id="58" name="Shape 24">
                <a:extLst>
                  <a:ext uri="{FF2B5EF4-FFF2-40B4-BE49-F238E27FC236}">
                    <a16:creationId xmlns:a16="http://schemas.microsoft.com/office/drawing/2014/main" id="{067DFC9E-FEA1-7C4A-B684-45F0DDFBBB75}"/>
                  </a:ext>
                </a:extLst>
              </p:cNvPr>
              <p:cNvSpPr/>
              <p:nvPr/>
            </p:nvSpPr>
            <p:spPr>
              <a:xfrm>
                <a:off x="500057" y="1784423"/>
                <a:ext cx="530196" cy="530196"/>
              </a:xfrm>
              <a:prstGeom prst="ellipse">
                <a:avLst/>
              </a:prstGeom>
              <a:solidFill>
                <a:srgbClr val="1EBBF0"/>
              </a:solidFill>
              <a:ln/>
            </p:spPr>
          </p:sp>
          <p:sp>
            <p:nvSpPr>
              <p:cNvPr id="59" name="Text 22">
                <a:extLst>
                  <a:ext uri="{FF2B5EF4-FFF2-40B4-BE49-F238E27FC236}">
                    <a16:creationId xmlns:a16="http://schemas.microsoft.com/office/drawing/2014/main" id="{5C00C328-BAC3-C644-A899-A9EF10C6E83E}"/>
                  </a:ext>
                </a:extLst>
              </p:cNvPr>
              <p:cNvSpPr txBox="1"/>
              <p:nvPr/>
            </p:nvSpPr>
            <p:spPr>
              <a:xfrm>
                <a:off x="557911" y="1866641"/>
                <a:ext cx="427249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85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endParaRPr lang="en-US" sz="18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9F40048A-023A-D648-B608-997E5DF64ED6}"/>
                </a:ext>
              </a:extLst>
            </p:cNvPr>
            <p:cNvGrpSpPr/>
            <p:nvPr/>
          </p:nvGrpSpPr>
          <p:grpSpPr>
            <a:xfrm>
              <a:off x="493776" y="3239130"/>
              <a:ext cx="530196" cy="530196"/>
              <a:chOff x="493776" y="3239130"/>
              <a:chExt cx="530196" cy="530196"/>
            </a:xfrm>
          </p:grpSpPr>
          <p:sp>
            <p:nvSpPr>
              <p:cNvPr id="56" name="Shape 24">
                <a:extLst>
                  <a:ext uri="{FF2B5EF4-FFF2-40B4-BE49-F238E27FC236}">
                    <a16:creationId xmlns:a16="http://schemas.microsoft.com/office/drawing/2014/main" id="{2FE30AE7-FF02-2342-99B7-1959F61450E3}"/>
                  </a:ext>
                </a:extLst>
              </p:cNvPr>
              <p:cNvSpPr/>
              <p:nvPr/>
            </p:nvSpPr>
            <p:spPr>
              <a:xfrm>
                <a:off x="493776" y="3239130"/>
                <a:ext cx="530196" cy="530196"/>
              </a:xfrm>
              <a:prstGeom prst="ellipse">
                <a:avLst/>
              </a:prstGeom>
              <a:solidFill>
                <a:srgbClr val="1EBBF0"/>
              </a:solidFill>
              <a:ln/>
            </p:spPr>
          </p:sp>
          <p:sp>
            <p:nvSpPr>
              <p:cNvPr id="57" name="Text 22">
                <a:extLst>
                  <a:ext uri="{FF2B5EF4-FFF2-40B4-BE49-F238E27FC236}">
                    <a16:creationId xmlns:a16="http://schemas.microsoft.com/office/drawing/2014/main" id="{FD442150-4A02-5042-B25A-D075080BA81F}"/>
                  </a:ext>
                </a:extLst>
              </p:cNvPr>
              <p:cNvSpPr txBox="1"/>
              <p:nvPr/>
            </p:nvSpPr>
            <p:spPr>
              <a:xfrm>
                <a:off x="545249" y="3321348"/>
                <a:ext cx="427249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85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endParaRPr lang="en-US" sz="18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6F53366B-4FCE-934B-85A1-B6CB95E7A727}"/>
                </a:ext>
              </a:extLst>
            </p:cNvPr>
            <p:cNvGrpSpPr/>
            <p:nvPr/>
          </p:nvGrpSpPr>
          <p:grpSpPr>
            <a:xfrm>
              <a:off x="502871" y="4693837"/>
              <a:ext cx="530196" cy="530196"/>
              <a:chOff x="557911" y="4729797"/>
              <a:chExt cx="530196" cy="530196"/>
            </a:xfrm>
          </p:grpSpPr>
          <p:sp>
            <p:nvSpPr>
              <p:cNvPr id="54" name="Shape 24">
                <a:extLst>
                  <a:ext uri="{FF2B5EF4-FFF2-40B4-BE49-F238E27FC236}">
                    <a16:creationId xmlns:a16="http://schemas.microsoft.com/office/drawing/2014/main" id="{A8002D90-EDE8-9D4A-8A76-0934E38CC644}"/>
                  </a:ext>
                </a:extLst>
              </p:cNvPr>
              <p:cNvSpPr/>
              <p:nvPr/>
            </p:nvSpPr>
            <p:spPr>
              <a:xfrm>
                <a:off x="557911" y="4729797"/>
                <a:ext cx="530196" cy="530196"/>
              </a:xfrm>
              <a:prstGeom prst="ellipse">
                <a:avLst/>
              </a:prstGeom>
              <a:solidFill>
                <a:srgbClr val="1EBBF0"/>
              </a:solidFill>
              <a:ln/>
            </p:spPr>
          </p:sp>
          <p:sp>
            <p:nvSpPr>
              <p:cNvPr id="55" name="Text 22">
                <a:extLst>
                  <a:ext uri="{FF2B5EF4-FFF2-40B4-BE49-F238E27FC236}">
                    <a16:creationId xmlns:a16="http://schemas.microsoft.com/office/drawing/2014/main" id="{64106205-4E4A-4345-8008-B781F3D3A04C}"/>
                  </a:ext>
                </a:extLst>
              </p:cNvPr>
              <p:cNvSpPr txBox="1"/>
              <p:nvPr/>
            </p:nvSpPr>
            <p:spPr>
              <a:xfrm>
                <a:off x="609384" y="4812015"/>
                <a:ext cx="427249" cy="365760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:pPr marL="0" indent="0" algn="ctr">
                  <a:buNone/>
                </a:pPr>
                <a:r>
                  <a:rPr lang="en-US" sz="1850" b="1" dirty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endParaRPr lang="en-US" sz="185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58614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2983" y="219456"/>
            <a:ext cx="1143000" cy="329184"/>
          </a:xfrm>
          <a:prstGeom prst="rect">
            <a:avLst/>
          </a:prstGeom>
        </p:spPr>
      </p:pic>
      <p:sp>
        <p:nvSpPr>
          <p:cNvPr id="5" name="Text 2"/>
          <p:cNvSpPr txBox="1"/>
          <p:nvPr/>
        </p:nvSpPr>
        <p:spPr>
          <a:xfrm>
            <a:off x="493776" y="43329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3121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Executive summary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 3">
            <a:extLst>
              <a:ext uri="{FF2B5EF4-FFF2-40B4-BE49-F238E27FC236}">
                <a16:creationId xmlns:a16="http://schemas.microsoft.com/office/drawing/2014/main" id="{C6B6CE65-BBCE-1E43-819B-A7EF41E1BA92}"/>
              </a:ext>
            </a:extLst>
          </p:cNvPr>
          <p:cNvSpPr txBox="1"/>
          <p:nvPr/>
        </p:nvSpPr>
        <p:spPr>
          <a:xfrm>
            <a:off x="531198" y="1026768"/>
            <a:ext cx="5120640" cy="1308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b="1" dirty="0">
              <a:solidFill>
                <a:srgbClr val="5D5CFF"/>
              </a:solidFill>
              <a:latin typeface="Arial" panose="020B0604020202020204" pitchFamily="34" charset="0"/>
              <a:ea typeface="IBM Plex Sans" pitchFamily="34" charset="-122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solidFill>
                  <a:srgbClr val="1FBBF1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OKR / Goal progress</a:t>
            </a: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Put the the most relevant goals first based on who you’re presenting this to.</a:t>
            </a:r>
            <a:endParaRPr lang="en-US" sz="1400" dirty="0">
              <a:solidFill>
                <a:srgbClr val="2F1F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66E1157-F26F-5E43-B7DE-E076760A1C8C}"/>
              </a:ext>
            </a:extLst>
          </p:cNvPr>
          <p:cNvGrpSpPr/>
          <p:nvPr/>
        </p:nvGrpSpPr>
        <p:grpSpPr>
          <a:xfrm>
            <a:off x="493774" y="2417523"/>
            <a:ext cx="5120639" cy="4049724"/>
            <a:chOff x="493775" y="2399959"/>
            <a:chExt cx="4663440" cy="3740526"/>
          </a:xfrm>
        </p:grpSpPr>
        <p:sp>
          <p:nvSpPr>
            <p:cNvPr id="32" name="Shape 5">
              <a:extLst>
                <a:ext uri="{FF2B5EF4-FFF2-40B4-BE49-F238E27FC236}">
                  <a16:creationId xmlns:a16="http://schemas.microsoft.com/office/drawing/2014/main" id="{884EB997-6BF6-1E4F-B289-F157E4D7F3A8}"/>
                </a:ext>
              </a:extLst>
            </p:cNvPr>
            <p:cNvSpPr/>
            <p:nvPr/>
          </p:nvSpPr>
          <p:spPr>
            <a:xfrm>
              <a:off x="493775" y="2399959"/>
              <a:ext cx="4663440" cy="3740526"/>
            </a:xfrm>
            <a:prstGeom prst="roundRect">
              <a:avLst>
                <a:gd name="adj" fmla="val 2581"/>
              </a:avLst>
            </a:prstGeom>
            <a:solidFill>
              <a:srgbClr val="E9FAFF"/>
            </a:solidFill>
            <a:ln w="9525">
              <a:solidFill>
                <a:srgbClr val="1FBBF1"/>
              </a:solidFill>
              <a:prstDash val="soli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Text 6">
              <a:extLst>
                <a:ext uri="{FF2B5EF4-FFF2-40B4-BE49-F238E27FC236}">
                  <a16:creationId xmlns:a16="http://schemas.microsoft.com/office/drawing/2014/main" id="{16249530-2C43-7D49-8486-28EC068B5131}"/>
                </a:ext>
              </a:extLst>
            </p:cNvPr>
            <p:cNvSpPr txBox="1"/>
            <p:nvPr/>
          </p:nvSpPr>
          <p:spPr>
            <a:xfrm>
              <a:off x="765192" y="2616312"/>
              <a:ext cx="4188774" cy="3346078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t"/>
            <a:lstStyle/>
            <a:p>
              <a:pPr marL="0" indent="0">
                <a:buNone/>
              </a:pPr>
              <a:r>
                <a:rPr lang="en-US" sz="1400" b="1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Reduce voluntary attrition to 12%</a:t>
              </a:r>
            </a:p>
            <a:p>
              <a:pPr marL="0" indent="0">
                <a:buNone/>
              </a:pPr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On track, 13.4% YTD, down from 15% after the manager coaching rollout.</a:t>
              </a:r>
            </a:p>
            <a:p>
              <a:pPr marL="0" indent="0">
                <a:buNone/>
              </a:pPr>
              <a:endParaRPr lang="en-US" sz="135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endParaRPr lang="en-US" sz="1350" b="1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1400" b="1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Improve </a:t>
              </a:r>
              <a:r>
                <a:rPr lang="en-US" sz="1400" b="1" dirty="0" err="1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eNPS</a:t>
              </a:r>
              <a:r>
                <a:rPr lang="en-US" sz="1400" b="1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by 8 points</a:t>
              </a:r>
            </a:p>
            <a:p>
              <a:pPr marL="0" indent="0">
                <a:buNone/>
              </a:pPr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Ahead of target. </a:t>
              </a:r>
              <a:r>
                <a:rPr lang="en-US" sz="1350" dirty="0" err="1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eNPS</a:t>
              </a:r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moved from +18 to +29 after the flexible-work pilot.</a:t>
              </a:r>
            </a:p>
            <a:p>
              <a:pPr marL="0" indent="0">
                <a:buNone/>
              </a:pPr>
              <a:endParaRPr lang="en-US" sz="135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endParaRPr lang="en-US" sz="135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1400" b="1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[Goal 3: Enter]</a:t>
              </a:r>
            </a:p>
            <a:p>
              <a:pPr marL="0" indent="0">
                <a:buNone/>
              </a:pPr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[One line on progress and status]</a:t>
              </a:r>
            </a:p>
            <a:p>
              <a:pPr marL="0" indent="0">
                <a:buNone/>
              </a:pPr>
              <a:endParaRPr lang="en-US" sz="135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endParaRPr lang="en-US" sz="135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1350" b="1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[Goal 4: Enter]</a:t>
              </a:r>
            </a:p>
            <a:p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[One line on progress and status]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B45CC6B-2E12-D549-BEA0-9379C9081E19}"/>
              </a:ext>
            </a:extLst>
          </p:cNvPr>
          <p:cNvGrpSpPr/>
          <p:nvPr/>
        </p:nvGrpSpPr>
        <p:grpSpPr>
          <a:xfrm>
            <a:off x="5885872" y="2419703"/>
            <a:ext cx="5809178" cy="843742"/>
            <a:chOff x="6263640" y="2926080"/>
            <a:chExt cx="5120640" cy="566928"/>
          </a:xfrm>
        </p:grpSpPr>
        <p:sp>
          <p:nvSpPr>
            <p:cNvPr id="34" name="Shape 14">
              <a:extLst>
                <a:ext uri="{FF2B5EF4-FFF2-40B4-BE49-F238E27FC236}">
                  <a16:creationId xmlns:a16="http://schemas.microsoft.com/office/drawing/2014/main" id="{E83E444C-ED43-CF48-97BB-1E03548C4DBD}"/>
                </a:ext>
              </a:extLst>
            </p:cNvPr>
            <p:cNvSpPr/>
            <p:nvPr/>
          </p:nvSpPr>
          <p:spPr>
            <a:xfrm>
              <a:off x="6263640" y="2926080"/>
              <a:ext cx="5120640" cy="566928"/>
            </a:xfrm>
            <a:prstGeom prst="roundRect">
              <a:avLst>
                <a:gd name="adj" fmla="val 9677"/>
              </a:avLst>
            </a:prstGeom>
            <a:solidFill>
              <a:srgbClr val="E9FAFF"/>
            </a:solidFill>
            <a:ln w="9525">
              <a:solidFill>
                <a:srgbClr val="1FBBF1"/>
              </a:solidFill>
              <a:prstDash val="solid"/>
            </a:ln>
          </p:spPr>
        </p:sp>
        <p:sp>
          <p:nvSpPr>
            <p:cNvPr id="35" name="Text 15">
              <a:extLst>
                <a:ext uri="{FF2B5EF4-FFF2-40B4-BE49-F238E27FC236}">
                  <a16:creationId xmlns:a16="http://schemas.microsoft.com/office/drawing/2014/main" id="{0196C353-AFB7-B744-8864-DFDE5022B765}"/>
                </a:ext>
              </a:extLst>
            </p:cNvPr>
            <p:cNvSpPr txBox="1"/>
            <p:nvPr/>
          </p:nvSpPr>
          <p:spPr>
            <a:xfrm>
              <a:off x="6492240" y="3009050"/>
              <a:ext cx="4709160" cy="397711"/>
            </a:xfrm>
            <a:prstGeom prst="rect">
              <a:avLst/>
            </a:prstGeom>
            <a:noFill/>
            <a:ln>
              <a:solidFill>
                <a:srgbClr val="E9FAFF"/>
              </a:solidFill>
            </a:ln>
          </p:spPr>
          <p:txBody>
            <a:bodyPr wrap="square" lIns="0" tIns="0" rIns="0" bIns="0" rtlCol="0" anchor="ctr"/>
            <a:lstStyle/>
            <a:p>
              <a:pPr marL="0" indent="0">
                <a:lnSpc>
                  <a:spcPts val="1600"/>
                </a:lnSpc>
                <a:buNone/>
              </a:pPr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Attrition dropped for the second year running, concentrated in </a:t>
              </a:r>
              <a:b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</a:br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early-tenure hires.</a:t>
              </a:r>
              <a:endParaRPr lang="en-US" sz="13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7F6B0F7-EBB7-474A-A399-C478B7A96D8C}"/>
              </a:ext>
            </a:extLst>
          </p:cNvPr>
          <p:cNvGrpSpPr/>
          <p:nvPr/>
        </p:nvGrpSpPr>
        <p:grpSpPr>
          <a:xfrm>
            <a:off x="5885871" y="3487637"/>
            <a:ext cx="5809178" cy="843742"/>
            <a:chOff x="6263640" y="4983480"/>
            <a:chExt cx="5120640" cy="566928"/>
          </a:xfrm>
        </p:grpSpPr>
        <p:sp>
          <p:nvSpPr>
            <p:cNvPr id="40" name="Shape 20">
              <a:extLst>
                <a:ext uri="{FF2B5EF4-FFF2-40B4-BE49-F238E27FC236}">
                  <a16:creationId xmlns:a16="http://schemas.microsoft.com/office/drawing/2014/main" id="{FBC65136-6F36-9A43-AA8A-7C84486FD654}"/>
                </a:ext>
              </a:extLst>
            </p:cNvPr>
            <p:cNvSpPr/>
            <p:nvPr/>
          </p:nvSpPr>
          <p:spPr>
            <a:xfrm>
              <a:off x="6263640" y="4983480"/>
              <a:ext cx="5120640" cy="566928"/>
            </a:xfrm>
            <a:prstGeom prst="roundRect">
              <a:avLst>
                <a:gd name="adj" fmla="val 9677"/>
              </a:avLst>
            </a:prstGeom>
            <a:solidFill>
              <a:srgbClr val="E0DEFF"/>
            </a:solidFill>
            <a:ln w="9525">
              <a:solidFill>
                <a:srgbClr val="BEBEFF"/>
              </a:solidFill>
              <a:prstDash val="soli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Text 21">
              <a:extLst>
                <a:ext uri="{FF2B5EF4-FFF2-40B4-BE49-F238E27FC236}">
                  <a16:creationId xmlns:a16="http://schemas.microsoft.com/office/drawing/2014/main" id="{F1D4E594-B3A1-064A-A033-ED1E978F7F4A}"/>
                </a:ext>
              </a:extLst>
            </p:cNvPr>
            <p:cNvSpPr txBox="1"/>
            <p:nvPr/>
          </p:nvSpPr>
          <p:spPr>
            <a:xfrm>
              <a:off x="6492240" y="5070253"/>
              <a:ext cx="4709160" cy="394974"/>
            </a:xfrm>
            <a:prstGeom prst="rect">
              <a:avLst/>
            </a:prstGeom>
            <a:noFill/>
            <a:ln>
              <a:solidFill>
                <a:srgbClr val="E3DEF9"/>
              </a:solidFill>
            </a:ln>
          </p:spPr>
          <p:txBody>
            <a:bodyPr wrap="square" lIns="0" tIns="0" rIns="0" bIns="0" rtlCol="0" anchor="ctr"/>
            <a:lstStyle/>
            <a:p>
              <a:pPr marL="0" indent="0">
                <a:lnSpc>
                  <a:spcPts val="1600"/>
                </a:lnSpc>
                <a:buNone/>
              </a:pPr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The manager coaching program is the single biggest lever behind</a:t>
              </a:r>
              <a:b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</a:br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this year’s retention goals.</a:t>
              </a:r>
              <a:endParaRPr lang="en-US" sz="13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Shape 14">
            <a:extLst>
              <a:ext uri="{FF2B5EF4-FFF2-40B4-BE49-F238E27FC236}">
                <a16:creationId xmlns:a16="http://schemas.microsoft.com/office/drawing/2014/main" id="{BFF6CFE2-73C7-8A4F-A828-90628091B758}"/>
              </a:ext>
            </a:extLst>
          </p:cNvPr>
          <p:cNvSpPr/>
          <p:nvPr/>
        </p:nvSpPr>
        <p:spPr>
          <a:xfrm>
            <a:off x="5885870" y="4555571"/>
            <a:ext cx="5809179" cy="843742"/>
          </a:xfrm>
          <a:prstGeom prst="roundRect">
            <a:avLst>
              <a:gd name="adj" fmla="val 9677"/>
            </a:avLst>
          </a:prstGeom>
          <a:solidFill>
            <a:srgbClr val="E9FAFF"/>
          </a:solidFill>
          <a:ln w="9525">
            <a:solidFill>
              <a:srgbClr val="1FBBF1"/>
            </a:solidFill>
            <a:prstDash val="solid"/>
          </a:ln>
        </p:spPr>
      </p:sp>
      <p:sp>
        <p:nvSpPr>
          <p:cNvPr id="45" name="Text 15">
            <a:extLst>
              <a:ext uri="{FF2B5EF4-FFF2-40B4-BE49-F238E27FC236}">
                <a16:creationId xmlns:a16="http://schemas.microsoft.com/office/drawing/2014/main" id="{B0177247-A244-0F4A-953B-BA58262412CF}"/>
              </a:ext>
            </a:extLst>
          </p:cNvPr>
          <p:cNvSpPr txBox="1"/>
          <p:nvPr/>
        </p:nvSpPr>
        <p:spPr>
          <a:xfrm>
            <a:off x="6145208" y="4725932"/>
            <a:ext cx="5342370" cy="488998"/>
          </a:xfrm>
          <a:prstGeom prst="rect">
            <a:avLst/>
          </a:prstGeom>
          <a:noFill/>
          <a:ln>
            <a:solidFill>
              <a:srgbClr val="E9FAFF"/>
            </a:solidFill>
          </a:ln>
        </p:spPr>
        <p:txBody>
          <a:bodyPr wrap="square" lIns="0" tIns="0" rIns="0" bIns="0" rtlCol="0" anchor="ctr"/>
          <a:lstStyle/>
          <a:p>
            <a:pPr marL="0" indent="0">
              <a:lnSpc>
                <a:spcPts val="1600"/>
              </a:lnSpc>
              <a:buNone/>
            </a:pPr>
            <a:r>
              <a:rPr lang="en-US" sz="1350" dirty="0">
                <a:solidFill>
                  <a:srgbClr val="3121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[Key takeaway 3: Enter]</a:t>
            </a:r>
            <a:endParaRPr lang="en-US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C33DF4C-81D5-B74E-982B-FDB1486AED93}"/>
              </a:ext>
            </a:extLst>
          </p:cNvPr>
          <p:cNvGrpSpPr/>
          <p:nvPr/>
        </p:nvGrpSpPr>
        <p:grpSpPr>
          <a:xfrm>
            <a:off x="5885869" y="5623505"/>
            <a:ext cx="5809179" cy="843742"/>
            <a:chOff x="6263640" y="4983480"/>
            <a:chExt cx="5120640" cy="566928"/>
          </a:xfrm>
          <a:solidFill>
            <a:srgbClr val="E0DEFF"/>
          </a:solidFill>
        </p:grpSpPr>
        <p:sp>
          <p:nvSpPr>
            <p:cNvPr id="47" name="Shape 20">
              <a:extLst>
                <a:ext uri="{FF2B5EF4-FFF2-40B4-BE49-F238E27FC236}">
                  <a16:creationId xmlns:a16="http://schemas.microsoft.com/office/drawing/2014/main" id="{50C72BE5-1C76-9744-8C17-31B505C810DF}"/>
                </a:ext>
              </a:extLst>
            </p:cNvPr>
            <p:cNvSpPr/>
            <p:nvPr/>
          </p:nvSpPr>
          <p:spPr>
            <a:xfrm>
              <a:off x="6263640" y="4983480"/>
              <a:ext cx="5120640" cy="566928"/>
            </a:xfrm>
            <a:prstGeom prst="roundRect">
              <a:avLst>
                <a:gd name="adj" fmla="val 9677"/>
              </a:avLst>
            </a:prstGeom>
            <a:grpFill/>
            <a:ln w="9525">
              <a:solidFill>
                <a:srgbClr val="BEBEFF"/>
              </a:solidFill>
              <a:prstDash val="solid"/>
            </a:ln>
          </p:spPr>
        </p:sp>
        <p:sp>
          <p:nvSpPr>
            <p:cNvPr id="48" name="Text 21">
              <a:extLst>
                <a:ext uri="{FF2B5EF4-FFF2-40B4-BE49-F238E27FC236}">
                  <a16:creationId xmlns:a16="http://schemas.microsoft.com/office/drawing/2014/main" id="{7B32E874-E702-4B4C-A1B1-914357776496}"/>
                </a:ext>
              </a:extLst>
            </p:cNvPr>
            <p:cNvSpPr txBox="1"/>
            <p:nvPr/>
          </p:nvSpPr>
          <p:spPr>
            <a:xfrm>
              <a:off x="6492240" y="5060885"/>
              <a:ext cx="4709160" cy="417447"/>
            </a:xfrm>
            <a:prstGeom prst="rect">
              <a:avLst/>
            </a:prstGeom>
            <a:grpFill/>
            <a:ln>
              <a:solidFill>
                <a:srgbClr val="E3DEF9"/>
              </a:solidFill>
            </a:ln>
          </p:spPr>
          <p:txBody>
            <a:bodyPr wrap="square" lIns="0" tIns="0" rIns="0" bIns="0" rtlCol="0" anchor="ctr"/>
            <a:lstStyle/>
            <a:p>
              <a:pPr>
                <a:lnSpc>
                  <a:spcPts val="1600"/>
                </a:lnSpc>
              </a:pPr>
              <a:r>
                <a:rPr lang="en-US" sz="1350" dirty="0">
                  <a:solidFill>
                    <a:srgbClr val="31216B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[Key takeaway 3: Enter]</a:t>
              </a:r>
              <a:endParaRPr lang="en-US" sz="13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Text 3">
            <a:extLst>
              <a:ext uri="{FF2B5EF4-FFF2-40B4-BE49-F238E27FC236}">
                <a16:creationId xmlns:a16="http://schemas.microsoft.com/office/drawing/2014/main" id="{64800B79-FFC1-8347-8497-D3E92454D9F6}"/>
              </a:ext>
            </a:extLst>
          </p:cNvPr>
          <p:cNvSpPr txBox="1"/>
          <p:nvPr/>
        </p:nvSpPr>
        <p:spPr>
          <a:xfrm>
            <a:off x="5937739" y="1119295"/>
            <a:ext cx="5120640" cy="1308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FBBF1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Key takeaways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Pick 4-5 themes that ran through the year. </a:t>
            </a:r>
            <a:endParaRPr lang="en-US" sz="1400" dirty="0">
              <a:solidFill>
                <a:srgbClr val="2F1F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8247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2780" y="288036"/>
            <a:ext cx="1143000" cy="329184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768096" y="10515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585216" y="301752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3121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Dashboard overview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5F841DB-EA58-0245-A198-07D1E70D3220}"/>
              </a:ext>
            </a:extLst>
          </p:cNvPr>
          <p:cNvGrpSpPr/>
          <p:nvPr/>
        </p:nvGrpSpPr>
        <p:grpSpPr>
          <a:xfrm>
            <a:off x="585216" y="1713053"/>
            <a:ext cx="11005209" cy="3732835"/>
            <a:chOff x="768096" y="2560320"/>
            <a:chExt cx="10652760" cy="3383280"/>
          </a:xfrm>
        </p:grpSpPr>
        <p:sp>
          <p:nvSpPr>
            <p:cNvPr id="26" name="Shape 4">
              <a:extLst>
                <a:ext uri="{FF2B5EF4-FFF2-40B4-BE49-F238E27FC236}">
                  <a16:creationId xmlns:a16="http://schemas.microsoft.com/office/drawing/2014/main" id="{1D7C39CF-5726-CE4D-8839-2A411E9196F6}"/>
                </a:ext>
              </a:extLst>
            </p:cNvPr>
            <p:cNvSpPr/>
            <p:nvPr/>
          </p:nvSpPr>
          <p:spPr>
            <a:xfrm>
              <a:off x="768096" y="2560320"/>
              <a:ext cx="3368040" cy="1554480"/>
            </a:xfrm>
            <a:prstGeom prst="roundRect">
              <a:avLst>
                <a:gd name="adj" fmla="val 5294"/>
              </a:avLst>
            </a:prstGeom>
            <a:solidFill>
              <a:srgbClr val="FFFFFF"/>
            </a:solidFill>
            <a:ln w="9525">
              <a:solidFill>
                <a:srgbClr val="2F1F6B"/>
              </a:solidFill>
              <a:prstDash val="solid"/>
            </a:ln>
            <a:effectLst>
              <a:outerShdw blurRad="76200" dist="25400" dir="5400000" algn="bl" rotWithShape="0">
                <a:srgbClr val="31216B">
                  <a:alpha val="12000"/>
                </a:srgbClr>
              </a:outerShdw>
            </a:effectLst>
          </p:spPr>
        </p:sp>
        <p:sp>
          <p:nvSpPr>
            <p:cNvPr id="27" name="Text 5">
              <a:extLst>
                <a:ext uri="{FF2B5EF4-FFF2-40B4-BE49-F238E27FC236}">
                  <a16:creationId xmlns:a16="http://schemas.microsoft.com/office/drawing/2014/main" id="{1DECE8F4-2311-784E-9E48-BEDDEE479BF3}"/>
                </a:ext>
              </a:extLst>
            </p:cNvPr>
            <p:cNvSpPr txBox="1"/>
            <p:nvPr/>
          </p:nvSpPr>
          <p:spPr>
            <a:xfrm>
              <a:off x="996696" y="2743200"/>
              <a:ext cx="29108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400" b="1" dirty="0">
                  <a:solidFill>
                    <a:srgbClr val="00A1B0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$[ ]</a:t>
              </a:r>
              <a:endParaRPr lang="en-US" sz="3400" dirty="0">
                <a:solidFill>
                  <a:srgbClr val="00A1B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 6">
              <a:extLst>
                <a:ext uri="{FF2B5EF4-FFF2-40B4-BE49-F238E27FC236}">
                  <a16:creationId xmlns:a16="http://schemas.microsoft.com/office/drawing/2014/main" id="{F41C37B2-57C3-CF4E-9E63-D169792933C4}"/>
                </a:ext>
              </a:extLst>
            </p:cNvPr>
            <p:cNvSpPr txBox="1"/>
            <p:nvPr/>
          </p:nvSpPr>
          <p:spPr>
            <a:xfrm>
              <a:off x="996696" y="3566160"/>
              <a:ext cx="29108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Cost per hire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Shape 7">
              <a:extLst>
                <a:ext uri="{FF2B5EF4-FFF2-40B4-BE49-F238E27FC236}">
                  <a16:creationId xmlns:a16="http://schemas.microsoft.com/office/drawing/2014/main" id="{C510D292-221F-694F-8C5F-083A26DEFC98}"/>
                </a:ext>
              </a:extLst>
            </p:cNvPr>
            <p:cNvSpPr/>
            <p:nvPr/>
          </p:nvSpPr>
          <p:spPr>
            <a:xfrm>
              <a:off x="4410456" y="2560320"/>
              <a:ext cx="3368040" cy="1554480"/>
            </a:xfrm>
            <a:prstGeom prst="roundRect">
              <a:avLst>
                <a:gd name="adj" fmla="val 5294"/>
              </a:avLst>
            </a:prstGeom>
            <a:solidFill>
              <a:srgbClr val="FFFFFF"/>
            </a:solidFill>
            <a:ln w="9525">
              <a:solidFill>
                <a:srgbClr val="2F1F6B"/>
              </a:solidFill>
              <a:prstDash val="solid"/>
            </a:ln>
            <a:effectLst>
              <a:outerShdw blurRad="76200" dist="25400" dir="5400000" algn="bl" rotWithShape="0">
                <a:srgbClr val="31216B">
                  <a:alpha val="12000"/>
                </a:srgbClr>
              </a:outerShdw>
            </a:effectLst>
          </p:spPr>
        </p:sp>
        <p:sp>
          <p:nvSpPr>
            <p:cNvPr id="30" name="Text 8">
              <a:extLst>
                <a:ext uri="{FF2B5EF4-FFF2-40B4-BE49-F238E27FC236}">
                  <a16:creationId xmlns:a16="http://schemas.microsoft.com/office/drawing/2014/main" id="{4F3C2E88-F8A2-7041-8DC8-ED5AF7B19D6F}"/>
                </a:ext>
              </a:extLst>
            </p:cNvPr>
            <p:cNvSpPr txBox="1"/>
            <p:nvPr/>
          </p:nvSpPr>
          <p:spPr>
            <a:xfrm>
              <a:off x="4639056" y="2743200"/>
              <a:ext cx="29108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400" b="1" dirty="0">
                  <a:solidFill>
                    <a:srgbClr val="5D5CFF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[ ]%</a:t>
              </a:r>
              <a:endParaRPr lang="en-US" sz="3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Text 9">
              <a:extLst>
                <a:ext uri="{FF2B5EF4-FFF2-40B4-BE49-F238E27FC236}">
                  <a16:creationId xmlns:a16="http://schemas.microsoft.com/office/drawing/2014/main" id="{CA05728D-B094-6746-A0B9-6B0211573AEE}"/>
                </a:ext>
              </a:extLst>
            </p:cNvPr>
            <p:cNvSpPr txBox="1"/>
            <p:nvPr/>
          </p:nvSpPr>
          <p:spPr>
            <a:xfrm>
              <a:off x="4639056" y="3566160"/>
              <a:ext cx="29108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Attrition rate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Shape 10">
              <a:extLst>
                <a:ext uri="{FF2B5EF4-FFF2-40B4-BE49-F238E27FC236}">
                  <a16:creationId xmlns:a16="http://schemas.microsoft.com/office/drawing/2014/main" id="{F73E9656-DF1E-C94C-A115-AF504A03862D}"/>
                </a:ext>
              </a:extLst>
            </p:cNvPr>
            <p:cNvSpPr/>
            <p:nvPr/>
          </p:nvSpPr>
          <p:spPr>
            <a:xfrm>
              <a:off x="8052816" y="2560320"/>
              <a:ext cx="3368040" cy="1554480"/>
            </a:xfrm>
            <a:prstGeom prst="roundRect">
              <a:avLst>
                <a:gd name="adj" fmla="val 5294"/>
              </a:avLst>
            </a:prstGeom>
            <a:solidFill>
              <a:srgbClr val="FFFFFF"/>
            </a:solidFill>
            <a:ln w="9525">
              <a:solidFill>
                <a:srgbClr val="2F1F6B"/>
              </a:solidFill>
              <a:prstDash val="solid"/>
            </a:ln>
            <a:effectLst>
              <a:outerShdw blurRad="76200" dist="25400" dir="5400000" algn="bl" rotWithShape="0">
                <a:srgbClr val="31216B">
                  <a:alpha val="12000"/>
                </a:srgbClr>
              </a:outerShdw>
            </a:effectLst>
          </p:spPr>
        </p:sp>
        <p:sp>
          <p:nvSpPr>
            <p:cNvPr id="33" name="Text 11">
              <a:extLst>
                <a:ext uri="{FF2B5EF4-FFF2-40B4-BE49-F238E27FC236}">
                  <a16:creationId xmlns:a16="http://schemas.microsoft.com/office/drawing/2014/main" id="{64A0C050-D11A-444B-B693-CBE4F6123D63}"/>
                </a:ext>
              </a:extLst>
            </p:cNvPr>
            <p:cNvSpPr txBox="1"/>
            <p:nvPr/>
          </p:nvSpPr>
          <p:spPr>
            <a:xfrm>
              <a:off x="8281416" y="2743200"/>
              <a:ext cx="29108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400" b="1" dirty="0">
                  <a:solidFill>
                    <a:srgbClr val="F45B0E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[ ]</a:t>
              </a:r>
              <a:endParaRPr lang="en-US" sz="3400" dirty="0">
                <a:solidFill>
                  <a:srgbClr val="F45B0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Text 12">
              <a:extLst>
                <a:ext uri="{FF2B5EF4-FFF2-40B4-BE49-F238E27FC236}">
                  <a16:creationId xmlns:a16="http://schemas.microsoft.com/office/drawing/2014/main" id="{7F0DC840-373D-D247-8B92-79235D70A571}"/>
                </a:ext>
              </a:extLst>
            </p:cNvPr>
            <p:cNvSpPr txBox="1"/>
            <p:nvPr/>
          </p:nvSpPr>
          <p:spPr>
            <a:xfrm>
              <a:off x="8281416" y="3566160"/>
              <a:ext cx="29108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eNPS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Shape 13">
              <a:extLst>
                <a:ext uri="{FF2B5EF4-FFF2-40B4-BE49-F238E27FC236}">
                  <a16:creationId xmlns:a16="http://schemas.microsoft.com/office/drawing/2014/main" id="{2A2408E5-B49A-AE47-BDDA-0F6858E2F8F0}"/>
                </a:ext>
              </a:extLst>
            </p:cNvPr>
            <p:cNvSpPr/>
            <p:nvPr/>
          </p:nvSpPr>
          <p:spPr>
            <a:xfrm>
              <a:off x="768096" y="4389120"/>
              <a:ext cx="3368040" cy="1554480"/>
            </a:xfrm>
            <a:prstGeom prst="roundRect">
              <a:avLst>
                <a:gd name="adj" fmla="val 5294"/>
              </a:avLst>
            </a:prstGeom>
            <a:solidFill>
              <a:srgbClr val="FFFFFF"/>
            </a:solidFill>
            <a:ln w="9525">
              <a:solidFill>
                <a:srgbClr val="2F1F6B"/>
              </a:solidFill>
              <a:prstDash val="solid"/>
            </a:ln>
            <a:effectLst>
              <a:outerShdw blurRad="76200" dist="25400" dir="5400000" algn="bl" rotWithShape="0">
                <a:srgbClr val="31216B">
                  <a:alpha val="12000"/>
                </a:srgbClr>
              </a:outerShdw>
            </a:effectLst>
          </p:spPr>
        </p:sp>
        <p:sp>
          <p:nvSpPr>
            <p:cNvPr id="36" name="Text 14">
              <a:extLst>
                <a:ext uri="{FF2B5EF4-FFF2-40B4-BE49-F238E27FC236}">
                  <a16:creationId xmlns:a16="http://schemas.microsoft.com/office/drawing/2014/main" id="{C1494012-2143-104C-8C5B-BC42FCE31AAB}"/>
                </a:ext>
              </a:extLst>
            </p:cNvPr>
            <p:cNvSpPr txBox="1"/>
            <p:nvPr/>
          </p:nvSpPr>
          <p:spPr>
            <a:xfrm>
              <a:off x="996696" y="4572000"/>
              <a:ext cx="29108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400" b="1" dirty="0">
                  <a:solidFill>
                    <a:srgbClr val="FFAB00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[ ]%</a:t>
              </a:r>
              <a:endParaRPr lang="en-US" sz="3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Text 15">
              <a:extLst>
                <a:ext uri="{FF2B5EF4-FFF2-40B4-BE49-F238E27FC236}">
                  <a16:creationId xmlns:a16="http://schemas.microsoft.com/office/drawing/2014/main" id="{CD980ED5-62B1-A34D-B1AF-36A44954B17D}"/>
                </a:ext>
              </a:extLst>
            </p:cNvPr>
            <p:cNvSpPr txBox="1"/>
            <p:nvPr/>
          </p:nvSpPr>
          <p:spPr>
            <a:xfrm>
              <a:off x="996696" y="5394960"/>
              <a:ext cx="29108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Absenteeism rate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Shape 16">
              <a:extLst>
                <a:ext uri="{FF2B5EF4-FFF2-40B4-BE49-F238E27FC236}">
                  <a16:creationId xmlns:a16="http://schemas.microsoft.com/office/drawing/2014/main" id="{28C97FD4-6B76-9147-979B-340B5CD88CE0}"/>
                </a:ext>
              </a:extLst>
            </p:cNvPr>
            <p:cNvSpPr/>
            <p:nvPr/>
          </p:nvSpPr>
          <p:spPr>
            <a:xfrm>
              <a:off x="4410456" y="4389120"/>
              <a:ext cx="3368040" cy="1554480"/>
            </a:xfrm>
            <a:prstGeom prst="roundRect">
              <a:avLst>
                <a:gd name="adj" fmla="val 5294"/>
              </a:avLst>
            </a:prstGeom>
            <a:solidFill>
              <a:srgbClr val="FFFFFF"/>
            </a:solidFill>
            <a:ln w="9525">
              <a:solidFill>
                <a:srgbClr val="2F1F6B"/>
              </a:solidFill>
              <a:prstDash val="solid"/>
            </a:ln>
            <a:effectLst>
              <a:outerShdw blurRad="76200" dist="25400" dir="5400000" algn="bl" rotWithShape="0">
                <a:srgbClr val="31216B">
                  <a:alpha val="12000"/>
                </a:srgbClr>
              </a:outerShdw>
            </a:effectLst>
          </p:spPr>
        </p:sp>
        <p:sp>
          <p:nvSpPr>
            <p:cNvPr id="39" name="Text 17">
              <a:extLst>
                <a:ext uri="{FF2B5EF4-FFF2-40B4-BE49-F238E27FC236}">
                  <a16:creationId xmlns:a16="http://schemas.microsoft.com/office/drawing/2014/main" id="{25E40F57-6AFC-D440-894B-BBCF84697CBC}"/>
                </a:ext>
              </a:extLst>
            </p:cNvPr>
            <p:cNvSpPr txBox="1"/>
            <p:nvPr/>
          </p:nvSpPr>
          <p:spPr>
            <a:xfrm>
              <a:off x="4639056" y="4572000"/>
              <a:ext cx="29108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400" b="1" dirty="0">
                  <a:solidFill>
                    <a:srgbClr val="3286F4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[ ]%</a:t>
              </a:r>
              <a:endParaRPr lang="en-US" sz="3400" dirty="0">
                <a:solidFill>
                  <a:srgbClr val="3286F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Text 18">
              <a:extLst>
                <a:ext uri="{FF2B5EF4-FFF2-40B4-BE49-F238E27FC236}">
                  <a16:creationId xmlns:a16="http://schemas.microsoft.com/office/drawing/2014/main" id="{E1515341-DC65-5B42-A48F-F9943783F042}"/>
                </a:ext>
              </a:extLst>
            </p:cNvPr>
            <p:cNvSpPr txBox="1"/>
            <p:nvPr/>
          </p:nvSpPr>
          <p:spPr>
            <a:xfrm>
              <a:off x="4639056" y="5394960"/>
              <a:ext cx="29108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Training ROI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Shape 19">
              <a:extLst>
                <a:ext uri="{FF2B5EF4-FFF2-40B4-BE49-F238E27FC236}">
                  <a16:creationId xmlns:a16="http://schemas.microsoft.com/office/drawing/2014/main" id="{A0B65E38-D64B-D44E-942C-51AC3201B50D}"/>
                </a:ext>
              </a:extLst>
            </p:cNvPr>
            <p:cNvSpPr/>
            <p:nvPr/>
          </p:nvSpPr>
          <p:spPr>
            <a:xfrm>
              <a:off x="8052816" y="4389120"/>
              <a:ext cx="3368040" cy="1554480"/>
            </a:xfrm>
            <a:prstGeom prst="roundRect">
              <a:avLst>
                <a:gd name="adj" fmla="val 5294"/>
              </a:avLst>
            </a:prstGeom>
            <a:solidFill>
              <a:srgbClr val="FFFFFF"/>
            </a:solidFill>
            <a:ln w="9525">
              <a:solidFill>
                <a:srgbClr val="2F1F6B"/>
              </a:solidFill>
              <a:prstDash val="solid"/>
            </a:ln>
            <a:effectLst>
              <a:outerShdw blurRad="76200" dist="25400" dir="5400000" algn="bl" rotWithShape="0">
                <a:srgbClr val="31216B">
                  <a:alpha val="12000"/>
                </a:srgbClr>
              </a:outerShdw>
            </a:effectLst>
          </p:spPr>
        </p:sp>
        <p:sp>
          <p:nvSpPr>
            <p:cNvPr id="42" name="Text 20">
              <a:extLst>
                <a:ext uri="{FF2B5EF4-FFF2-40B4-BE49-F238E27FC236}">
                  <a16:creationId xmlns:a16="http://schemas.microsoft.com/office/drawing/2014/main" id="{DF332BF4-7178-FB42-9F4C-7FFA1D0B13EC}"/>
                </a:ext>
              </a:extLst>
            </p:cNvPr>
            <p:cNvSpPr txBox="1"/>
            <p:nvPr/>
          </p:nvSpPr>
          <p:spPr>
            <a:xfrm>
              <a:off x="8281416" y="4572000"/>
              <a:ext cx="2910840" cy="77724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3400" b="1" dirty="0">
                  <a:solidFill>
                    <a:srgbClr val="1EBBF0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[ ] days</a:t>
              </a:r>
              <a:endParaRPr lang="en-US" sz="3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 21">
              <a:extLst>
                <a:ext uri="{FF2B5EF4-FFF2-40B4-BE49-F238E27FC236}">
                  <a16:creationId xmlns:a16="http://schemas.microsoft.com/office/drawing/2014/main" id="{4B10C24F-CB10-6144-8776-8485E11CF37C}"/>
                </a:ext>
              </a:extLst>
            </p:cNvPr>
            <p:cNvSpPr txBox="1"/>
            <p:nvPr/>
          </p:nvSpPr>
          <p:spPr>
            <a:xfrm>
              <a:off x="8281416" y="5394960"/>
              <a:ext cx="2910840" cy="36576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400" dirty="0">
                  <a:solidFill>
                    <a:srgbClr val="31216B"/>
                  </a:solidFill>
                  <a:latin typeface="Arial" panose="020B0604020202020204" pitchFamily="34" charset="0"/>
                  <a:ea typeface="IBM Plex Sans" pitchFamily="34" charset="-122"/>
                  <a:cs typeface="Arial" panose="020B0604020202020204" pitchFamily="34" charset="0"/>
                </a:rPr>
                <a:t>Time to productivity</a:t>
              </a:r>
              <a:endParaRPr 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4" name="Text 3">
            <a:extLst>
              <a:ext uri="{FF2B5EF4-FFF2-40B4-BE49-F238E27FC236}">
                <a16:creationId xmlns:a16="http://schemas.microsoft.com/office/drawing/2014/main" id="{D732039D-77B6-604A-9D35-66AA3CDF3511}"/>
              </a:ext>
            </a:extLst>
          </p:cNvPr>
          <p:cNvSpPr txBox="1"/>
          <p:nvPr/>
        </p:nvSpPr>
        <p:spPr>
          <a:xfrm>
            <a:off x="585216" y="1051560"/>
            <a:ext cx="813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Update these numbers each year, and reorder the tiles based on who you’re presenting to.</a:t>
            </a:r>
            <a:endParaRPr lang="en-US" sz="1400" dirty="0">
              <a:solidFill>
                <a:srgbClr val="2F1F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0532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2780" y="288036"/>
            <a:ext cx="1143000" cy="329184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768096" y="10515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585216" y="301752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31216B"/>
                </a:solidFill>
                <a:latin typeface="IBM Plex Sans" pitchFamily="34" charset="0"/>
                <a:ea typeface="IBM Plex Sans" pitchFamily="34" charset="-122"/>
                <a:cs typeface="Arial" panose="020B0604020202020204" pitchFamily="34" charset="0"/>
              </a:rPr>
              <a:t>Recruitment metrics</a:t>
            </a:r>
            <a:endParaRPr lang="en-US" sz="32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2B3CF6-0FD9-6D4F-8D72-DF8E6898DE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2011038"/>
              </p:ext>
            </p:extLst>
          </p:nvPr>
        </p:nvGraphicFramePr>
        <p:xfrm>
          <a:off x="585215" y="1481328"/>
          <a:ext cx="10954744" cy="4630104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401053">
                  <a:extLst>
                    <a:ext uri="{9D8B030D-6E8A-4147-A177-3AD203B41FA5}">
                      <a16:colId xmlns:a16="http://schemas.microsoft.com/office/drawing/2014/main" val="873425728"/>
                    </a:ext>
                  </a:extLst>
                </a:gridCol>
                <a:gridCol w="4027990">
                  <a:extLst>
                    <a:ext uri="{9D8B030D-6E8A-4147-A177-3AD203B41FA5}">
                      <a16:colId xmlns:a16="http://schemas.microsoft.com/office/drawing/2014/main" val="42406310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1117493737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399951321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2311880569"/>
                    </a:ext>
                  </a:extLst>
                </a:gridCol>
              </a:tblGrid>
              <a:tr h="80181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Metric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it’s calculated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Trend / note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724308"/>
                  </a:ext>
                </a:extLst>
              </a:tr>
              <a:tr h="957073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Cost per hire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Internal + external recruiting costs / number of hires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263287"/>
                  </a:ext>
                </a:extLst>
              </a:tr>
              <a:tr h="957073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to productivity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Days from hire date to full contribution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24667"/>
                  </a:ext>
                </a:extLst>
              </a:tr>
              <a:tr h="957073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Interview to hire ratio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Number of interviews conducted / offers made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743305"/>
                  </a:ext>
                </a:extLst>
              </a:tr>
              <a:tr h="957073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New hire turnover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New hires who left / total leavers, same period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086970"/>
                  </a:ext>
                </a:extLst>
              </a:tr>
            </a:tbl>
          </a:graphicData>
        </a:graphic>
      </p:graphicFrame>
      <p:sp>
        <p:nvSpPr>
          <p:cNvPr id="45" name="Text 3">
            <a:extLst>
              <a:ext uri="{FF2B5EF4-FFF2-40B4-BE49-F238E27FC236}">
                <a16:creationId xmlns:a16="http://schemas.microsoft.com/office/drawing/2014/main" id="{204E5A1E-BFF1-A34E-8C55-B47FA332D2CB}"/>
              </a:ext>
            </a:extLst>
          </p:cNvPr>
          <p:cNvSpPr txBox="1"/>
          <p:nvPr/>
        </p:nvSpPr>
        <p:spPr>
          <a:xfrm>
            <a:off x="585216" y="1051560"/>
            <a:ext cx="813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How efficiently you’re finding and onboarding the right people. </a:t>
            </a:r>
            <a:endParaRPr lang="en-US" sz="1400" dirty="0">
              <a:solidFill>
                <a:srgbClr val="2F1F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2428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2780" y="288036"/>
            <a:ext cx="1143000" cy="329184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768096" y="10515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585216" y="301752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31216B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Retention metrics</a:t>
            </a:r>
            <a:endParaRPr lang="en-US" sz="32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2B3CF6-0FD9-6D4F-8D72-DF8E6898DE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150915"/>
              </p:ext>
            </p:extLst>
          </p:nvPr>
        </p:nvGraphicFramePr>
        <p:xfrm>
          <a:off x="585215" y="1481328"/>
          <a:ext cx="10954744" cy="4609472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401053">
                  <a:extLst>
                    <a:ext uri="{9D8B030D-6E8A-4147-A177-3AD203B41FA5}">
                      <a16:colId xmlns:a16="http://schemas.microsoft.com/office/drawing/2014/main" val="873425728"/>
                    </a:ext>
                  </a:extLst>
                </a:gridCol>
                <a:gridCol w="4027990">
                  <a:extLst>
                    <a:ext uri="{9D8B030D-6E8A-4147-A177-3AD203B41FA5}">
                      <a16:colId xmlns:a16="http://schemas.microsoft.com/office/drawing/2014/main" val="42406310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1117493737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399951321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2311880569"/>
                    </a:ext>
                  </a:extLst>
                </a:gridCol>
              </a:tblGrid>
              <a:tr h="66150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Metric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it’s calculated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Trend / note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724308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Workforce headcount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employees at period end (FT, contract, freelance)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263287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Demographics &amp; diversity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representation by category vs. target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24667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Attrition rate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Leavers / average headcount, same period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743305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cost of turnover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Cost to fill + onboard, per replacement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086970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 exit drivers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Most-cited reasons from exit surveys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377453"/>
                  </a:ext>
                </a:extLst>
              </a:tr>
            </a:tbl>
          </a:graphicData>
        </a:graphic>
      </p:graphicFrame>
      <p:sp>
        <p:nvSpPr>
          <p:cNvPr id="45" name="Text 3">
            <a:extLst>
              <a:ext uri="{FF2B5EF4-FFF2-40B4-BE49-F238E27FC236}">
                <a16:creationId xmlns:a16="http://schemas.microsoft.com/office/drawing/2014/main" id="{204E5A1E-BFF1-A34E-8C55-B47FA332D2CB}"/>
              </a:ext>
            </a:extLst>
          </p:cNvPr>
          <p:cNvSpPr txBox="1"/>
          <p:nvPr/>
        </p:nvSpPr>
        <p:spPr>
          <a:xfrm>
            <a:off x="585216" y="1051560"/>
            <a:ext cx="813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i="1" dirty="0">
              <a:solidFill>
                <a:srgbClr val="2F1F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people stay, who's at risk, and what it costs when they don't.</a:t>
            </a: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198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2780" y="288036"/>
            <a:ext cx="1143000" cy="329184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768096" y="10515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585216" y="301752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31216B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Training &amp; development metrics</a:t>
            </a:r>
            <a:endParaRPr lang="en-US" sz="32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2B3CF6-0FD9-6D4F-8D72-DF8E6898DE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0964558"/>
              </p:ext>
            </p:extLst>
          </p:nvPr>
        </p:nvGraphicFramePr>
        <p:xfrm>
          <a:off x="585215" y="1481328"/>
          <a:ext cx="10954744" cy="4609472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401053">
                  <a:extLst>
                    <a:ext uri="{9D8B030D-6E8A-4147-A177-3AD203B41FA5}">
                      <a16:colId xmlns:a16="http://schemas.microsoft.com/office/drawing/2014/main" val="873425728"/>
                    </a:ext>
                  </a:extLst>
                </a:gridCol>
                <a:gridCol w="4027990">
                  <a:extLst>
                    <a:ext uri="{9D8B030D-6E8A-4147-A177-3AD203B41FA5}">
                      <a16:colId xmlns:a16="http://schemas.microsoft.com/office/drawing/2014/main" val="42406310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1117493737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399951321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2311880569"/>
                    </a:ext>
                  </a:extLst>
                </a:gridCol>
              </a:tblGrid>
              <a:tr h="661502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Metric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it’s calculated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Trend / note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724308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Training cost per employee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training spend / number of employees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263287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Training ROI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(Benefit of training – cost) / cost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24667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Training completion rate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of employees who finished assigned or required training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743305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training hours per employee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 training hours delivered / number of employees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086970"/>
                  </a:ext>
                </a:extLst>
              </a:tr>
              <a:tr h="789594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 to competency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How long it takes an employee to reach the required skill level after training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377453"/>
                  </a:ext>
                </a:extLst>
              </a:tr>
            </a:tbl>
          </a:graphicData>
        </a:graphic>
      </p:graphicFrame>
      <p:sp>
        <p:nvSpPr>
          <p:cNvPr id="45" name="Text 3">
            <a:extLst>
              <a:ext uri="{FF2B5EF4-FFF2-40B4-BE49-F238E27FC236}">
                <a16:creationId xmlns:a16="http://schemas.microsoft.com/office/drawing/2014/main" id="{204E5A1E-BFF1-A34E-8C55-B47FA332D2CB}"/>
              </a:ext>
            </a:extLst>
          </p:cNvPr>
          <p:cNvSpPr txBox="1"/>
          <p:nvPr/>
        </p:nvSpPr>
        <p:spPr>
          <a:xfrm>
            <a:off x="585216" y="1051560"/>
            <a:ext cx="813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i="1" dirty="0">
              <a:solidFill>
                <a:srgbClr val="2F1F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upskilling costs, and what it returns.</a:t>
            </a: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03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2780" y="288036"/>
            <a:ext cx="1143000" cy="329184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768096" y="10515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585216" y="301752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31216B"/>
                </a:solidFill>
                <a:latin typeface="IBM Plex Sans" pitchFamily="34" charset="0"/>
                <a:ea typeface="IBM Plex Sans" pitchFamily="34" charset="-122"/>
                <a:cs typeface="IBM Plex Sans" pitchFamily="34" charset="-120"/>
              </a:rPr>
              <a:t>Engagement metrics</a:t>
            </a:r>
            <a:endParaRPr lang="en-US" sz="32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2B3CF6-0FD9-6D4F-8D72-DF8E6898DE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245400"/>
              </p:ext>
            </p:extLst>
          </p:nvPr>
        </p:nvGraphicFramePr>
        <p:xfrm>
          <a:off x="585215" y="1481327"/>
          <a:ext cx="10954744" cy="4803726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401053">
                  <a:extLst>
                    <a:ext uri="{9D8B030D-6E8A-4147-A177-3AD203B41FA5}">
                      <a16:colId xmlns:a16="http://schemas.microsoft.com/office/drawing/2014/main" val="873425728"/>
                    </a:ext>
                  </a:extLst>
                </a:gridCol>
                <a:gridCol w="4027990">
                  <a:extLst>
                    <a:ext uri="{9D8B030D-6E8A-4147-A177-3AD203B41FA5}">
                      <a16:colId xmlns:a16="http://schemas.microsoft.com/office/drawing/2014/main" val="42406310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1117493737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399951321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2311880569"/>
                    </a:ext>
                  </a:extLst>
                </a:gridCol>
              </a:tblGrid>
              <a:tr h="831878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Metric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it’s calculated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Trend / note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724308"/>
                  </a:ext>
                </a:extLst>
              </a:tr>
              <a:tr h="992962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Employee satisfaction index (ESI)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of a 3-question survey, scale 1-10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263287"/>
                  </a:ext>
                </a:extLst>
              </a:tr>
              <a:tr h="992962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eNPS</a:t>
                      </a:r>
                      <a:endParaRPr lang="en-US" sz="1600" b="1" dirty="0">
                        <a:solidFill>
                          <a:srgbClr val="2F1F6B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promoters (9-10) minutes % detractors (0-6)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24667"/>
                  </a:ext>
                </a:extLst>
              </a:tr>
              <a:tr h="992962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Survey participation rate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of employees who respond3ed to the engagement survey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743305"/>
                  </a:ext>
                </a:extLst>
              </a:tr>
              <a:tr h="992962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Internal mobility rate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of open roles filled by internal candidates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086970"/>
                  </a:ext>
                </a:extLst>
              </a:tr>
            </a:tbl>
          </a:graphicData>
        </a:graphic>
      </p:graphicFrame>
      <p:sp>
        <p:nvSpPr>
          <p:cNvPr id="45" name="Text 3">
            <a:extLst>
              <a:ext uri="{FF2B5EF4-FFF2-40B4-BE49-F238E27FC236}">
                <a16:creationId xmlns:a16="http://schemas.microsoft.com/office/drawing/2014/main" id="{204E5A1E-BFF1-A34E-8C55-B47FA332D2CB}"/>
              </a:ext>
            </a:extLst>
          </p:cNvPr>
          <p:cNvSpPr txBox="1"/>
          <p:nvPr/>
        </p:nvSpPr>
        <p:spPr>
          <a:xfrm>
            <a:off x="585216" y="1051560"/>
            <a:ext cx="813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i="1" dirty="0">
              <a:solidFill>
                <a:srgbClr val="2F1F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motivated and connected employees feel day to day.</a:t>
            </a: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7910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skills/organization/aihr-brand-visual-identity/assets/aihr-logo-primary-horizont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12780" y="288036"/>
            <a:ext cx="1143000" cy="329184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768096" y="1051560"/>
            <a:ext cx="1097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 txBox="1"/>
          <p:nvPr/>
        </p:nvSpPr>
        <p:spPr>
          <a:xfrm>
            <a:off x="585216" y="301752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3200" b="1" dirty="0">
                <a:solidFill>
                  <a:srgbClr val="31216B"/>
                </a:solidFill>
                <a:latin typeface="Arial" panose="020B0604020202020204" pitchFamily="34" charset="0"/>
                <a:ea typeface="IBM Plex Sans" pitchFamily="34" charset="-122"/>
                <a:cs typeface="Arial" panose="020B0604020202020204" pitchFamily="34" charset="0"/>
              </a:rPr>
              <a:t>Productivity &amp; performance metrics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032B3CF6-0FD9-6D4F-8D72-DF8E6898DE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767213"/>
              </p:ext>
            </p:extLst>
          </p:nvPr>
        </p:nvGraphicFramePr>
        <p:xfrm>
          <a:off x="585215" y="1481327"/>
          <a:ext cx="10954744" cy="4595502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2401053">
                  <a:extLst>
                    <a:ext uri="{9D8B030D-6E8A-4147-A177-3AD203B41FA5}">
                      <a16:colId xmlns:a16="http://schemas.microsoft.com/office/drawing/2014/main" val="873425728"/>
                    </a:ext>
                  </a:extLst>
                </a:gridCol>
                <a:gridCol w="4027990">
                  <a:extLst>
                    <a:ext uri="{9D8B030D-6E8A-4147-A177-3AD203B41FA5}">
                      <a16:colId xmlns:a16="http://schemas.microsoft.com/office/drawing/2014/main" val="42406310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1117493737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3999513210"/>
                    </a:ext>
                  </a:extLst>
                </a:gridCol>
                <a:gridCol w="1508567">
                  <a:extLst>
                    <a:ext uri="{9D8B030D-6E8A-4147-A177-3AD203B41FA5}">
                      <a16:colId xmlns:a16="http://schemas.microsoft.com/office/drawing/2014/main" val="2311880569"/>
                    </a:ext>
                  </a:extLst>
                </a:gridCol>
              </a:tblGrid>
              <a:tr h="659497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Metric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it’s calculated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This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Last year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Trend / note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1F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4724308"/>
                  </a:ext>
                </a:extLst>
              </a:tr>
              <a:tr h="787201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Absenteeism rate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Absence days / available workdays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263287"/>
                  </a:ext>
                </a:extLst>
              </a:tr>
              <a:tr h="787201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Human Capital ROI (HCROI)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(Revenue − (operating expenses − comp &amp; benefits costs)) / Comp &amp; benefits costs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624667"/>
                  </a:ext>
                </a:extLst>
              </a:tr>
              <a:tr h="787201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Revenue per employee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Total revenue / total headcount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4743305"/>
                  </a:ext>
                </a:extLst>
              </a:tr>
              <a:tr h="787201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Goal or OKR completion rate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% of individual or team goals achieved in the period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5086970"/>
                  </a:ext>
                </a:extLst>
              </a:tr>
              <a:tr h="787201"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Overtime rate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914400" rtl="0" eaLnBrk="1" latinLnBrk="0" hangingPunct="1">
                        <a:buNone/>
                      </a:pPr>
                      <a:r>
                        <a:rPr lang="en-US" sz="1400" kern="12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Overtime hours / total hours worked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1FBBF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2F1F6B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 ]</a:t>
                      </a:r>
                    </a:p>
                  </a:txBody>
                  <a:tcPr marL="117597" marR="117597" marT="58799" marB="58799" anchor="ctr">
                    <a:lnL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F1F6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746313"/>
                  </a:ext>
                </a:extLst>
              </a:tr>
            </a:tbl>
          </a:graphicData>
        </a:graphic>
      </p:graphicFrame>
      <p:sp>
        <p:nvSpPr>
          <p:cNvPr id="45" name="Text 3">
            <a:extLst>
              <a:ext uri="{FF2B5EF4-FFF2-40B4-BE49-F238E27FC236}">
                <a16:creationId xmlns:a16="http://schemas.microsoft.com/office/drawing/2014/main" id="{204E5A1E-BFF1-A34E-8C55-B47FA332D2CB}"/>
              </a:ext>
            </a:extLst>
          </p:cNvPr>
          <p:cNvSpPr txBox="1"/>
          <p:nvPr/>
        </p:nvSpPr>
        <p:spPr>
          <a:xfrm>
            <a:off x="585216" y="1051560"/>
            <a:ext cx="8138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endParaRPr lang="en-US" sz="1400" i="1" dirty="0">
              <a:solidFill>
                <a:srgbClr val="2F1F6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well the work itself is getting done.</a:t>
            </a:r>
          </a:p>
          <a:p>
            <a:r>
              <a:rPr lang="en-US" sz="1400" i="1" dirty="0">
                <a:solidFill>
                  <a:srgbClr val="2F1F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599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999</Words>
  <Application>Microsoft Macintosh PowerPoint</Application>
  <PresentationFormat>Custom</PresentationFormat>
  <Paragraphs>268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IBM Plex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20</cp:revision>
  <dcterms:created xsi:type="dcterms:W3CDTF">2026-08-28T09:23:28Z</dcterms:created>
  <dcterms:modified xsi:type="dcterms:W3CDTF">2026-08-31T12:09:55Z</dcterms:modified>
</cp:coreProperties>
</file>